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0" r:id="rId4"/>
    <p:sldId id="257" r:id="rId5"/>
    <p:sldId id="258" r:id="rId6"/>
    <p:sldId id="261" r:id="rId7"/>
    <p:sldId id="263" r:id="rId8"/>
    <p:sldId id="259"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5" d="100"/>
          <a:sy n="85" d="100"/>
        </p:scale>
        <p:origin x="90" y="7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U.S. Greenhouse Gas Emission by Economic Sector, 1990 - 2019</a:t>
            </a:r>
          </a:p>
          <a:p>
            <a:pPr>
              <a:defRPr/>
            </a:pPr>
            <a:r>
              <a:rPr lang="en-US" sz="1100"/>
              <a:t>source U.S. EPA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data!$A$2</c:f>
              <c:strCache>
                <c:ptCount val="1"/>
                <c:pt idx="0">
                  <c:v>Transportation</c:v>
                </c:pt>
              </c:strCache>
            </c:strRef>
          </c:tx>
          <c:spPr>
            <a:ln w="28575" cap="rnd">
              <a:solidFill>
                <a:schemeClr val="accent1"/>
              </a:solidFill>
              <a:round/>
            </a:ln>
            <a:effectLst/>
          </c:spPr>
          <c:marker>
            <c:symbol val="none"/>
          </c:marker>
          <c:cat>
            <c:numRef>
              <c:f>data!$B$1:$AE$1</c:f>
              <c:numCache>
                <c:formatCode>General</c:formatCod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numCache>
            </c:numRef>
          </c:cat>
          <c:val>
            <c:numRef>
              <c:f>data!$B$2:$AE$2</c:f>
              <c:numCache>
                <c:formatCode>General</c:formatCode>
                <c:ptCount val="30"/>
                <c:pt idx="0">
                  <c:v>1526.6227940000001</c:v>
                </c:pt>
                <c:pt idx="1">
                  <c:v>1480.4890439999999</c:v>
                </c:pt>
                <c:pt idx="2">
                  <c:v>1540.034504</c:v>
                </c:pt>
                <c:pt idx="3">
                  <c:v>1577.034801</c:v>
                </c:pt>
                <c:pt idx="4">
                  <c:v>1631.976758</c:v>
                </c:pt>
                <c:pt idx="5">
                  <c:v>1667.146555</c:v>
                </c:pt>
                <c:pt idx="6">
                  <c:v>1723.370543</c:v>
                </c:pt>
                <c:pt idx="7">
                  <c:v>1749.961462</c:v>
                </c:pt>
                <c:pt idx="8">
                  <c:v>1792.4122110000001</c:v>
                </c:pt>
                <c:pt idx="9">
                  <c:v>1863.40094</c:v>
                </c:pt>
                <c:pt idx="10">
                  <c:v>1913.656839</c:v>
                </c:pt>
                <c:pt idx="11">
                  <c:v>1885.5522100000001</c:v>
                </c:pt>
                <c:pt idx="12">
                  <c:v>1926.0900389999999</c:v>
                </c:pt>
                <c:pt idx="13">
                  <c:v>1933.4337760000001</c:v>
                </c:pt>
                <c:pt idx="14">
                  <c:v>1965.962902</c:v>
                </c:pt>
                <c:pt idx="15">
                  <c:v>1975.58808</c:v>
                </c:pt>
                <c:pt idx="16">
                  <c:v>1975.9168460000001</c:v>
                </c:pt>
                <c:pt idx="17">
                  <c:v>1974.4031709999999</c:v>
                </c:pt>
                <c:pt idx="18">
                  <c:v>1870.832363</c:v>
                </c:pt>
                <c:pt idx="19">
                  <c:v>1796.198799</c:v>
                </c:pt>
                <c:pt idx="20">
                  <c:v>1802.1548089999999</c:v>
                </c:pt>
                <c:pt idx="21">
                  <c:v>1769.063259</c:v>
                </c:pt>
                <c:pt idx="22">
                  <c:v>1749.4247989999999</c:v>
                </c:pt>
                <c:pt idx="23">
                  <c:v>1751.910826</c:v>
                </c:pt>
                <c:pt idx="24">
                  <c:v>1785.9202210000001</c:v>
                </c:pt>
                <c:pt idx="25">
                  <c:v>1794.0544560000001</c:v>
                </c:pt>
                <c:pt idx="26">
                  <c:v>1829.968791</c:v>
                </c:pt>
                <c:pt idx="27">
                  <c:v>1847.329197</c:v>
                </c:pt>
                <c:pt idx="28">
                  <c:v>1878.1990370000001</c:v>
                </c:pt>
                <c:pt idx="29">
                  <c:v>1875.7305879999999</c:v>
                </c:pt>
              </c:numCache>
            </c:numRef>
          </c:val>
          <c:smooth val="0"/>
          <c:extLst>
            <c:ext xmlns:c16="http://schemas.microsoft.com/office/drawing/2014/chart" uri="{C3380CC4-5D6E-409C-BE32-E72D297353CC}">
              <c16:uniqueId val="{00000000-5981-4EF3-A60C-91C82D40886A}"/>
            </c:ext>
          </c:extLst>
        </c:ser>
        <c:ser>
          <c:idx val="1"/>
          <c:order val="1"/>
          <c:tx>
            <c:strRef>
              <c:f>data!$A$3</c:f>
              <c:strCache>
                <c:ptCount val="1"/>
                <c:pt idx="0">
                  <c:v>Electricity generation</c:v>
                </c:pt>
              </c:strCache>
            </c:strRef>
          </c:tx>
          <c:spPr>
            <a:ln w="28575" cap="rnd">
              <a:solidFill>
                <a:schemeClr val="accent2"/>
              </a:solidFill>
              <a:round/>
            </a:ln>
            <a:effectLst/>
          </c:spPr>
          <c:marker>
            <c:symbol val="none"/>
          </c:marker>
          <c:cat>
            <c:numRef>
              <c:f>data!$B$1:$AE$1</c:f>
              <c:numCache>
                <c:formatCode>General</c:formatCod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numCache>
            </c:numRef>
          </c:cat>
          <c:val>
            <c:numRef>
              <c:f>data!$B$3:$AE$3</c:f>
              <c:numCache>
                <c:formatCode>General</c:formatCode>
                <c:ptCount val="30"/>
                <c:pt idx="0">
                  <c:v>1875.7054230000001</c:v>
                </c:pt>
                <c:pt idx="1">
                  <c:v>1871.7282110000001</c:v>
                </c:pt>
                <c:pt idx="2">
                  <c:v>1886.715101</c:v>
                </c:pt>
                <c:pt idx="3">
                  <c:v>1962.4709130000001</c:v>
                </c:pt>
                <c:pt idx="4">
                  <c:v>1987.274097</c:v>
                </c:pt>
                <c:pt idx="5">
                  <c:v>2003.999184</c:v>
                </c:pt>
                <c:pt idx="6">
                  <c:v>2077.0648919999999</c:v>
                </c:pt>
                <c:pt idx="7">
                  <c:v>2143.2256389999998</c:v>
                </c:pt>
                <c:pt idx="8">
                  <c:v>2229.7408350000001</c:v>
                </c:pt>
                <c:pt idx="9">
                  <c:v>2243.7919919999999</c:v>
                </c:pt>
                <c:pt idx="10">
                  <c:v>2349.5107250000001</c:v>
                </c:pt>
                <c:pt idx="11">
                  <c:v>2310.0083089999998</c:v>
                </c:pt>
                <c:pt idx="12">
                  <c:v>2325.8608119999999</c:v>
                </c:pt>
                <c:pt idx="13">
                  <c:v>2357.17254</c:v>
                </c:pt>
                <c:pt idx="14">
                  <c:v>2390.2102279999999</c:v>
                </c:pt>
                <c:pt idx="15">
                  <c:v>2456.2583850000001</c:v>
                </c:pt>
                <c:pt idx="16">
                  <c:v>2399.583772</c:v>
                </c:pt>
                <c:pt idx="17">
                  <c:v>2466.2646850000001</c:v>
                </c:pt>
                <c:pt idx="18">
                  <c:v>2412.4609810000002</c:v>
                </c:pt>
                <c:pt idx="19">
                  <c:v>2196.270145</c:v>
                </c:pt>
                <c:pt idx="20">
                  <c:v>2311.9288750000001</c:v>
                </c:pt>
                <c:pt idx="21">
                  <c:v>2209.297928</c:v>
                </c:pt>
                <c:pt idx="22">
                  <c:v>2071.205645</c:v>
                </c:pt>
                <c:pt idx="23">
                  <c:v>2089.977324</c:v>
                </c:pt>
                <c:pt idx="24">
                  <c:v>2090.1244980000001</c:v>
                </c:pt>
                <c:pt idx="25">
                  <c:v>1950.021956</c:v>
                </c:pt>
                <c:pt idx="26">
                  <c:v>1857.612566</c:v>
                </c:pt>
                <c:pt idx="27">
                  <c:v>1778.8516830000001</c:v>
                </c:pt>
                <c:pt idx="28">
                  <c:v>1798.044517</c:v>
                </c:pt>
                <c:pt idx="29">
                  <c:v>1648.1114700000001</c:v>
                </c:pt>
              </c:numCache>
            </c:numRef>
          </c:val>
          <c:smooth val="0"/>
          <c:extLst>
            <c:ext xmlns:c16="http://schemas.microsoft.com/office/drawing/2014/chart" uri="{C3380CC4-5D6E-409C-BE32-E72D297353CC}">
              <c16:uniqueId val="{00000001-5981-4EF3-A60C-91C82D40886A}"/>
            </c:ext>
          </c:extLst>
        </c:ser>
        <c:ser>
          <c:idx val="2"/>
          <c:order val="2"/>
          <c:tx>
            <c:strRef>
              <c:f>data!$A$4</c:f>
              <c:strCache>
                <c:ptCount val="1"/>
                <c:pt idx="0">
                  <c:v>Industry</c:v>
                </c:pt>
              </c:strCache>
            </c:strRef>
          </c:tx>
          <c:spPr>
            <a:ln w="28575" cap="rnd">
              <a:solidFill>
                <a:schemeClr val="accent3"/>
              </a:solidFill>
              <a:round/>
            </a:ln>
            <a:effectLst/>
          </c:spPr>
          <c:marker>
            <c:symbol val="none"/>
          </c:marker>
          <c:cat>
            <c:numRef>
              <c:f>data!$B$1:$AE$1</c:f>
              <c:numCache>
                <c:formatCode>General</c:formatCod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numCache>
            </c:numRef>
          </c:cat>
          <c:val>
            <c:numRef>
              <c:f>data!$B$4:$AE$4</c:f>
              <c:numCache>
                <c:formatCode>General</c:formatCode>
                <c:ptCount val="30"/>
                <c:pt idx="0">
                  <c:v>1640.708734</c:v>
                </c:pt>
                <c:pt idx="1">
                  <c:v>1613.5610939999999</c:v>
                </c:pt>
                <c:pt idx="2">
                  <c:v>1649.06042</c:v>
                </c:pt>
                <c:pt idx="3">
                  <c:v>1620.199787</c:v>
                </c:pt>
                <c:pt idx="4">
                  <c:v>1645.608862</c:v>
                </c:pt>
                <c:pt idx="5">
                  <c:v>1662.5247959999999</c:v>
                </c:pt>
                <c:pt idx="6">
                  <c:v>1691.9031560000001</c:v>
                </c:pt>
                <c:pt idx="7">
                  <c:v>1691.2728649999999</c:v>
                </c:pt>
                <c:pt idx="8">
                  <c:v>1661.799988</c:v>
                </c:pt>
                <c:pt idx="9">
                  <c:v>1609.284251</c:v>
                </c:pt>
                <c:pt idx="10">
                  <c:v>1598.823879</c:v>
                </c:pt>
                <c:pt idx="11">
                  <c:v>1549.2115550000001</c:v>
                </c:pt>
                <c:pt idx="12">
                  <c:v>1532.114174</c:v>
                </c:pt>
                <c:pt idx="13">
                  <c:v>1510.7965369999999</c:v>
                </c:pt>
                <c:pt idx="14">
                  <c:v>1559.4891170000001</c:v>
                </c:pt>
                <c:pt idx="15">
                  <c:v>1518.818477</c:v>
                </c:pt>
                <c:pt idx="16">
                  <c:v>1550.1578239999999</c:v>
                </c:pt>
                <c:pt idx="17">
                  <c:v>1541.17254</c:v>
                </c:pt>
                <c:pt idx="18">
                  <c:v>1481.465809</c:v>
                </c:pt>
                <c:pt idx="19">
                  <c:v>1326.811606</c:v>
                </c:pt>
                <c:pt idx="20">
                  <c:v>1418.1360830000001</c:v>
                </c:pt>
                <c:pt idx="21">
                  <c:v>1421.7673090000001</c:v>
                </c:pt>
                <c:pt idx="22">
                  <c:v>1415.4429970000001</c:v>
                </c:pt>
                <c:pt idx="23">
                  <c:v>1466.4936499999999</c:v>
                </c:pt>
                <c:pt idx="24">
                  <c:v>1450.9829440000001</c:v>
                </c:pt>
                <c:pt idx="25">
                  <c:v>1441.612574</c:v>
                </c:pt>
                <c:pt idx="26">
                  <c:v>1402.2240529999999</c:v>
                </c:pt>
                <c:pt idx="27">
                  <c:v>1423.414702</c:v>
                </c:pt>
                <c:pt idx="28">
                  <c:v>1483.289677</c:v>
                </c:pt>
                <c:pt idx="29">
                  <c:v>1504.8312229999999</c:v>
                </c:pt>
              </c:numCache>
            </c:numRef>
          </c:val>
          <c:smooth val="0"/>
          <c:extLst>
            <c:ext xmlns:c16="http://schemas.microsoft.com/office/drawing/2014/chart" uri="{C3380CC4-5D6E-409C-BE32-E72D297353CC}">
              <c16:uniqueId val="{00000002-5981-4EF3-A60C-91C82D40886A}"/>
            </c:ext>
          </c:extLst>
        </c:ser>
        <c:ser>
          <c:idx val="3"/>
          <c:order val="3"/>
          <c:tx>
            <c:strRef>
              <c:f>data!$A$5</c:f>
              <c:strCache>
                <c:ptCount val="1"/>
                <c:pt idx="0">
                  <c:v>Agriculture</c:v>
                </c:pt>
              </c:strCache>
            </c:strRef>
          </c:tx>
          <c:spPr>
            <a:ln w="28575" cap="rnd">
              <a:solidFill>
                <a:schemeClr val="accent4"/>
              </a:solidFill>
              <a:round/>
            </a:ln>
            <a:effectLst/>
          </c:spPr>
          <c:marker>
            <c:symbol val="none"/>
          </c:marker>
          <c:cat>
            <c:numRef>
              <c:f>data!$B$1:$AE$1</c:f>
              <c:numCache>
                <c:formatCode>General</c:formatCod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numCache>
            </c:numRef>
          </c:cat>
          <c:val>
            <c:numRef>
              <c:f>data!$B$5:$AE$5</c:f>
              <c:numCache>
                <c:formatCode>General</c:formatCode>
                <c:ptCount val="30"/>
                <c:pt idx="0">
                  <c:v>600.1792825</c:v>
                </c:pt>
                <c:pt idx="1">
                  <c:v>590.84810000000004</c:v>
                </c:pt>
                <c:pt idx="2">
                  <c:v>591.68013429999996</c:v>
                </c:pt>
                <c:pt idx="3">
                  <c:v>619.76175339999998</c:v>
                </c:pt>
                <c:pt idx="4">
                  <c:v>606.98718299999996</c:v>
                </c:pt>
                <c:pt idx="5">
                  <c:v>619.21785439999996</c:v>
                </c:pt>
                <c:pt idx="6">
                  <c:v>626.18103659999997</c:v>
                </c:pt>
                <c:pt idx="7">
                  <c:v>614.72038329999998</c:v>
                </c:pt>
                <c:pt idx="8">
                  <c:v>621.81549280000002</c:v>
                </c:pt>
                <c:pt idx="9">
                  <c:v>612.74028910000004</c:v>
                </c:pt>
                <c:pt idx="10">
                  <c:v>598.05111450000004</c:v>
                </c:pt>
                <c:pt idx="11">
                  <c:v>618.92745679999996</c:v>
                </c:pt>
                <c:pt idx="12">
                  <c:v>621.90641210000001</c:v>
                </c:pt>
                <c:pt idx="13">
                  <c:v>622.35748149999995</c:v>
                </c:pt>
                <c:pt idx="14">
                  <c:v>635.02401280000004</c:v>
                </c:pt>
                <c:pt idx="15">
                  <c:v>629.70418059999997</c:v>
                </c:pt>
                <c:pt idx="16">
                  <c:v>628.94212930000003</c:v>
                </c:pt>
                <c:pt idx="17">
                  <c:v>646.13632199999995</c:v>
                </c:pt>
                <c:pt idx="18">
                  <c:v>634.27103120000004</c:v>
                </c:pt>
                <c:pt idx="19">
                  <c:v>636.18357040000001</c:v>
                </c:pt>
                <c:pt idx="20">
                  <c:v>644.51892250000003</c:v>
                </c:pt>
                <c:pt idx="21">
                  <c:v>625.86767150000003</c:v>
                </c:pt>
                <c:pt idx="22">
                  <c:v>609.51474759999996</c:v>
                </c:pt>
                <c:pt idx="23">
                  <c:v>647.86622220000004</c:v>
                </c:pt>
                <c:pt idx="24">
                  <c:v>657.5386254</c:v>
                </c:pt>
                <c:pt idx="25">
                  <c:v>658.4755553</c:v>
                </c:pt>
                <c:pt idx="26">
                  <c:v>645.77937269999995</c:v>
                </c:pt>
                <c:pt idx="27">
                  <c:v>646.55648450000001</c:v>
                </c:pt>
                <c:pt idx="28">
                  <c:v>661.97056610000004</c:v>
                </c:pt>
                <c:pt idx="29">
                  <c:v>669.45969379999997</c:v>
                </c:pt>
              </c:numCache>
            </c:numRef>
          </c:val>
          <c:smooth val="0"/>
          <c:extLst>
            <c:ext xmlns:c16="http://schemas.microsoft.com/office/drawing/2014/chart" uri="{C3380CC4-5D6E-409C-BE32-E72D297353CC}">
              <c16:uniqueId val="{00000003-5981-4EF3-A60C-91C82D40886A}"/>
            </c:ext>
          </c:extLst>
        </c:ser>
        <c:ser>
          <c:idx val="4"/>
          <c:order val="4"/>
          <c:tx>
            <c:strRef>
              <c:f>data!$A$6</c:f>
              <c:strCache>
                <c:ptCount val="1"/>
                <c:pt idx="0">
                  <c:v>Commercial</c:v>
                </c:pt>
              </c:strCache>
            </c:strRef>
          </c:tx>
          <c:spPr>
            <a:ln w="28575" cap="rnd">
              <a:solidFill>
                <a:schemeClr val="accent5"/>
              </a:solidFill>
              <a:round/>
            </a:ln>
            <a:effectLst/>
          </c:spPr>
          <c:marker>
            <c:symbol val="none"/>
          </c:marker>
          <c:cat>
            <c:numRef>
              <c:f>data!$B$1:$AE$1</c:f>
              <c:numCache>
                <c:formatCode>General</c:formatCod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numCache>
            </c:numRef>
          </c:cat>
          <c:val>
            <c:numRef>
              <c:f>data!$B$6:$AE$6</c:f>
              <c:numCache>
                <c:formatCode>General</c:formatCode>
                <c:ptCount val="30"/>
                <c:pt idx="0">
                  <c:v>429.2010775</c:v>
                </c:pt>
                <c:pt idx="1">
                  <c:v>436.45719789999998</c:v>
                </c:pt>
                <c:pt idx="2">
                  <c:v>432.1250033</c:v>
                </c:pt>
                <c:pt idx="3">
                  <c:v>425.58436019999999</c:v>
                </c:pt>
                <c:pt idx="4">
                  <c:v>428.86778429999998</c:v>
                </c:pt>
                <c:pt idx="5">
                  <c:v>427.99469069999998</c:v>
                </c:pt>
                <c:pt idx="6">
                  <c:v>435.6505406</c:v>
                </c:pt>
                <c:pt idx="7">
                  <c:v>428.15167070000001</c:v>
                </c:pt>
                <c:pt idx="8">
                  <c:v>402.95741720000001</c:v>
                </c:pt>
                <c:pt idx="9">
                  <c:v>399.4297823</c:v>
                </c:pt>
                <c:pt idx="10">
                  <c:v>413.73835200000002</c:v>
                </c:pt>
                <c:pt idx="11">
                  <c:v>402.74375680000003</c:v>
                </c:pt>
                <c:pt idx="12">
                  <c:v>404.31040739999997</c:v>
                </c:pt>
                <c:pt idx="13">
                  <c:v>420.58694000000003</c:v>
                </c:pt>
                <c:pt idx="14">
                  <c:v>418.45042660000001</c:v>
                </c:pt>
                <c:pt idx="15">
                  <c:v>407.94245000000001</c:v>
                </c:pt>
                <c:pt idx="16">
                  <c:v>394.49288039999999</c:v>
                </c:pt>
                <c:pt idx="17">
                  <c:v>408.4803503</c:v>
                </c:pt>
                <c:pt idx="18">
                  <c:v>415.79890060000002</c:v>
                </c:pt>
                <c:pt idx="19">
                  <c:v>419.56251800000001</c:v>
                </c:pt>
                <c:pt idx="20">
                  <c:v>422.06229810000002</c:v>
                </c:pt>
                <c:pt idx="21">
                  <c:v>417.8506792</c:v>
                </c:pt>
                <c:pt idx="22">
                  <c:v>398.90890689999998</c:v>
                </c:pt>
                <c:pt idx="23">
                  <c:v>422.25739809999999</c:v>
                </c:pt>
                <c:pt idx="24">
                  <c:v>432.62185649999998</c:v>
                </c:pt>
                <c:pt idx="25">
                  <c:v>445.4113754</c:v>
                </c:pt>
                <c:pt idx="26">
                  <c:v>430.13261510000001</c:v>
                </c:pt>
                <c:pt idx="27">
                  <c:v>431.87668259999998</c:v>
                </c:pt>
                <c:pt idx="28">
                  <c:v>447.3373934</c:v>
                </c:pt>
                <c:pt idx="29">
                  <c:v>455.3399301</c:v>
                </c:pt>
              </c:numCache>
            </c:numRef>
          </c:val>
          <c:smooth val="0"/>
          <c:extLst>
            <c:ext xmlns:c16="http://schemas.microsoft.com/office/drawing/2014/chart" uri="{C3380CC4-5D6E-409C-BE32-E72D297353CC}">
              <c16:uniqueId val="{00000004-5981-4EF3-A60C-91C82D40886A}"/>
            </c:ext>
          </c:extLst>
        </c:ser>
        <c:ser>
          <c:idx val="5"/>
          <c:order val="5"/>
          <c:tx>
            <c:strRef>
              <c:f>data!$A$7</c:f>
              <c:strCache>
                <c:ptCount val="1"/>
                <c:pt idx="0">
                  <c:v>Residential</c:v>
                </c:pt>
              </c:strCache>
            </c:strRef>
          </c:tx>
          <c:spPr>
            <a:ln w="28575" cap="rnd">
              <a:solidFill>
                <a:schemeClr val="accent6"/>
              </a:solidFill>
              <a:round/>
            </a:ln>
            <a:effectLst/>
          </c:spPr>
          <c:marker>
            <c:symbol val="none"/>
          </c:marker>
          <c:cat>
            <c:numRef>
              <c:f>data!$B$1:$AE$1</c:f>
              <c:numCache>
                <c:formatCode>General</c:formatCod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numCache>
            </c:numRef>
          </c:cat>
          <c:val>
            <c:numRef>
              <c:f>data!$B$7:$AE$7</c:f>
              <c:numCache>
                <c:formatCode>General</c:formatCode>
                <c:ptCount val="30"/>
                <c:pt idx="0">
                  <c:v>345.07078919999998</c:v>
                </c:pt>
                <c:pt idx="1">
                  <c:v>354.68974969999999</c:v>
                </c:pt>
                <c:pt idx="2">
                  <c:v>361.22202479999999</c:v>
                </c:pt>
                <c:pt idx="3">
                  <c:v>372.61249880000003</c:v>
                </c:pt>
                <c:pt idx="4">
                  <c:v>363.26014659999998</c:v>
                </c:pt>
                <c:pt idx="5">
                  <c:v>367.52352109999998</c:v>
                </c:pt>
                <c:pt idx="6">
                  <c:v>399.45480270000002</c:v>
                </c:pt>
                <c:pt idx="7">
                  <c:v>380.82865889999999</c:v>
                </c:pt>
                <c:pt idx="8">
                  <c:v>346.8732536</c:v>
                </c:pt>
                <c:pt idx="9">
                  <c:v>366.68445839999998</c:v>
                </c:pt>
                <c:pt idx="10">
                  <c:v>387.99253859999999</c:v>
                </c:pt>
                <c:pt idx="11">
                  <c:v>378.07688389999998</c:v>
                </c:pt>
                <c:pt idx="12">
                  <c:v>375.2866689</c:v>
                </c:pt>
                <c:pt idx="13">
                  <c:v>393.72894339999999</c:v>
                </c:pt>
                <c:pt idx="14">
                  <c:v>381.85243500000001</c:v>
                </c:pt>
                <c:pt idx="15">
                  <c:v>371.0155287</c:v>
                </c:pt>
                <c:pt idx="16">
                  <c:v>334.30939999999998</c:v>
                </c:pt>
                <c:pt idx="17">
                  <c:v>355.25485520000001</c:v>
                </c:pt>
                <c:pt idx="18">
                  <c:v>363.90698170000002</c:v>
                </c:pt>
                <c:pt idx="19">
                  <c:v>354.54514749999998</c:v>
                </c:pt>
                <c:pt idx="20">
                  <c:v>355.53972820000001</c:v>
                </c:pt>
                <c:pt idx="21">
                  <c:v>349.08949740000003</c:v>
                </c:pt>
                <c:pt idx="22">
                  <c:v>306.93895880000002</c:v>
                </c:pt>
                <c:pt idx="23">
                  <c:v>357.73586490000002</c:v>
                </c:pt>
                <c:pt idx="24">
                  <c:v>378.29797960000002</c:v>
                </c:pt>
                <c:pt idx="25">
                  <c:v>351.50278150000003</c:v>
                </c:pt>
                <c:pt idx="26">
                  <c:v>327.8409613</c:v>
                </c:pt>
                <c:pt idx="27">
                  <c:v>329.90886979999999</c:v>
                </c:pt>
                <c:pt idx="28">
                  <c:v>377.25103480000001</c:v>
                </c:pt>
                <c:pt idx="29">
                  <c:v>379.51372959999998</c:v>
                </c:pt>
              </c:numCache>
            </c:numRef>
          </c:val>
          <c:smooth val="0"/>
          <c:extLst>
            <c:ext xmlns:c16="http://schemas.microsoft.com/office/drawing/2014/chart" uri="{C3380CC4-5D6E-409C-BE32-E72D297353CC}">
              <c16:uniqueId val="{00000005-5981-4EF3-A60C-91C82D40886A}"/>
            </c:ext>
          </c:extLst>
        </c:ser>
        <c:ser>
          <c:idx val="6"/>
          <c:order val="6"/>
          <c:tx>
            <c:strRef>
              <c:f>data!$A$8</c:f>
              <c:strCache>
                <c:ptCount val="1"/>
                <c:pt idx="0">
                  <c:v>U.S. territories</c:v>
                </c:pt>
              </c:strCache>
            </c:strRef>
          </c:tx>
          <c:spPr>
            <a:ln w="28575" cap="rnd">
              <a:solidFill>
                <a:schemeClr val="accent1">
                  <a:lumMod val="60000"/>
                </a:schemeClr>
              </a:solidFill>
              <a:round/>
            </a:ln>
            <a:effectLst/>
          </c:spPr>
          <c:marker>
            <c:symbol val="none"/>
          </c:marker>
          <c:cat>
            <c:numRef>
              <c:f>data!$B$1:$AE$1</c:f>
              <c:numCache>
                <c:formatCode>General</c:formatCod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numCache>
            </c:numRef>
          </c:cat>
          <c:val>
            <c:numRef>
              <c:f>data!$B$8:$AE$8</c:f>
              <c:numCache>
                <c:formatCode>General</c:formatCode>
                <c:ptCount val="30"/>
                <c:pt idx="0">
                  <c:v>25.162524999999999</c:v>
                </c:pt>
                <c:pt idx="1">
                  <c:v>25.84773869</c:v>
                </c:pt>
                <c:pt idx="2">
                  <c:v>25.506648080000001</c:v>
                </c:pt>
                <c:pt idx="3">
                  <c:v>26.685776669999999</c:v>
                </c:pt>
                <c:pt idx="4">
                  <c:v>27.84799873</c:v>
                </c:pt>
                <c:pt idx="5">
                  <c:v>27.453643119999999</c:v>
                </c:pt>
                <c:pt idx="6">
                  <c:v>27.540404349999999</c:v>
                </c:pt>
                <c:pt idx="7">
                  <c:v>28.347361360000001</c:v>
                </c:pt>
                <c:pt idx="8">
                  <c:v>27.670069720000001</c:v>
                </c:pt>
                <c:pt idx="9">
                  <c:v>30.06731542</c:v>
                </c:pt>
                <c:pt idx="10">
                  <c:v>51.84304496</c:v>
                </c:pt>
                <c:pt idx="11">
                  <c:v>58.436342260000004</c:v>
                </c:pt>
                <c:pt idx="12">
                  <c:v>58.73337557</c:v>
                </c:pt>
                <c:pt idx="13">
                  <c:v>63.286962760000002</c:v>
                </c:pt>
                <c:pt idx="14">
                  <c:v>64.481986460000002</c:v>
                </c:pt>
                <c:pt idx="15">
                  <c:v>63.703928580000003</c:v>
                </c:pt>
                <c:pt idx="16">
                  <c:v>61.059995839999999</c:v>
                </c:pt>
                <c:pt idx="17">
                  <c:v>57.904101910000001</c:v>
                </c:pt>
                <c:pt idx="18">
                  <c:v>45.912914229999998</c:v>
                </c:pt>
                <c:pt idx="19">
                  <c:v>42.42828557</c:v>
                </c:pt>
                <c:pt idx="20">
                  <c:v>36.765627240000001</c:v>
                </c:pt>
                <c:pt idx="21">
                  <c:v>34.466076770000001</c:v>
                </c:pt>
                <c:pt idx="22">
                  <c:v>34.471711630000001</c:v>
                </c:pt>
                <c:pt idx="23">
                  <c:v>28.42782437</c:v>
                </c:pt>
                <c:pt idx="24">
                  <c:v>29.470584089999999</c:v>
                </c:pt>
                <c:pt idx="25">
                  <c:v>30.033367219999999</c:v>
                </c:pt>
                <c:pt idx="26">
                  <c:v>26.779480020000001</c:v>
                </c:pt>
                <c:pt idx="27">
                  <c:v>25.353712550000001</c:v>
                </c:pt>
                <c:pt idx="28">
                  <c:v>25.357175089999998</c:v>
                </c:pt>
                <c:pt idx="29">
                  <c:v>25.35854496</c:v>
                </c:pt>
              </c:numCache>
            </c:numRef>
          </c:val>
          <c:smooth val="0"/>
          <c:extLst>
            <c:ext xmlns:c16="http://schemas.microsoft.com/office/drawing/2014/chart" uri="{C3380CC4-5D6E-409C-BE32-E72D297353CC}">
              <c16:uniqueId val="{00000006-5981-4EF3-A60C-91C82D40886A}"/>
            </c:ext>
          </c:extLst>
        </c:ser>
        <c:dLbls>
          <c:showLegendKey val="0"/>
          <c:showVal val="0"/>
          <c:showCatName val="0"/>
          <c:showSerName val="0"/>
          <c:showPercent val="0"/>
          <c:showBubbleSize val="0"/>
        </c:dLbls>
        <c:smooth val="0"/>
        <c:axId val="1297662112"/>
        <c:axId val="1297664192"/>
        <c:extLst>
          <c:ext xmlns:c15="http://schemas.microsoft.com/office/drawing/2012/chart" uri="{02D57815-91ED-43cb-92C2-25804820EDAC}">
            <c15:filteredLineSeries>
              <c15:ser>
                <c:idx val="7"/>
                <c:order val="7"/>
                <c:tx>
                  <c:strRef>
                    <c:extLst>
                      <c:ext uri="{02D57815-91ED-43cb-92C2-25804820EDAC}">
                        <c15:formulaRef>
                          <c15:sqref>data!$A$9</c15:sqref>
                        </c15:formulaRef>
                      </c:ext>
                    </c:extLst>
                    <c:strCache>
                      <c:ptCount val="1"/>
                      <c:pt idx="0">
                        <c:v>Total</c:v>
                      </c:pt>
                    </c:strCache>
                  </c:strRef>
                </c:tx>
                <c:spPr>
                  <a:ln w="28575" cap="rnd">
                    <a:solidFill>
                      <a:schemeClr val="accent2">
                        <a:lumMod val="60000"/>
                      </a:schemeClr>
                    </a:solidFill>
                    <a:round/>
                  </a:ln>
                  <a:effectLst/>
                </c:spPr>
                <c:marker>
                  <c:symbol val="none"/>
                </c:marker>
                <c:cat>
                  <c:numRef>
                    <c:extLst>
                      <c:ext uri="{02D57815-91ED-43cb-92C2-25804820EDAC}">
                        <c15:formulaRef>
                          <c15:sqref>data!$B$1:$AE$1</c15:sqref>
                        </c15:formulaRef>
                      </c:ext>
                    </c:extLst>
                    <c:numCache>
                      <c:formatCode>General</c:formatCod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numCache>
                  </c:numRef>
                </c:cat>
                <c:val>
                  <c:numRef>
                    <c:extLst>
                      <c:ext uri="{02D57815-91ED-43cb-92C2-25804820EDAC}">
                        <c15:formulaRef>
                          <c15:sqref>data!$B$9:$AE$9</c15:sqref>
                        </c15:formulaRef>
                      </c:ext>
                    </c:extLst>
                    <c:numCache>
                      <c:formatCode>General</c:formatCode>
                      <c:ptCount val="30"/>
                      <c:pt idx="0">
                        <c:v>6442.6506259999996</c:v>
                      </c:pt>
                      <c:pt idx="1">
                        <c:v>6373.6211350000003</c:v>
                      </c:pt>
                      <c:pt idx="2">
                        <c:v>6486.343836</c:v>
                      </c:pt>
                      <c:pt idx="3">
                        <c:v>6604.3498890000001</c:v>
                      </c:pt>
                      <c:pt idx="4">
                        <c:v>6691.8228289999997</c:v>
                      </c:pt>
                      <c:pt idx="5">
                        <c:v>6775.8602449999998</c:v>
                      </c:pt>
                      <c:pt idx="6">
                        <c:v>6981.1653759999999</c:v>
                      </c:pt>
                      <c:pt idx="7">
                        <c:v>7036.5080399999997</c:v>
                      </c:pt>
                      <c:pt idx="8">
                        <c:v>7083.2692669999997</c:v>
                      </c:pt>
                      <c:pt idx="9">
                        <c:v>7125.3990290000002</c:v>
                      </c:pt>
                      <c:pt idx="10">
                        <c:v>7313.6164930000004</c:v>
                      </c:pt>
                      <c:pt idx="11">
                        <c:v>7202.9565140000004</c:v>
                      </c:pt>
                      <c:pt idx="12">
                        <c:v>7244.3018890000003</c:v>
                      </c:pt>
                      <c:pt idx="13">
                        <c:v>7301.3631800000003</c:v>
                      </c:pt>
                      <c:pt idx="14">
                        <c:v>7415.4711079999997</c:v>
                      </c:pt>
                      <c:pt idx="15">
                        <c:v>7423.0310310000004</c:v>
                      </c:pt>
                      <c:pt idx="16">
                        <c:v>7344.4628480000001</c:v>
                      </c:pt>
                      <c:pt idx="17">
                        <c:v>7449.6160250000003</c:v>
                      </c:pt>
                      <c:pt idx="18">
                        <c:v>7224.6489799999999</c:v>
                      </c:pt>
                      <c:pt idx="19">
                        <c:v>6772.0000710000004</c:v>
                      </c:pt>
                      <c:pt idx="20">
                        <c:v>6991.1063430000004</c:v>
                      </c:pt>
                      <c:pt idx="21">
                        <c:v>6827.4024209999998</c:v>
                      </c:pt>
                      <c:pt idx="22">
                        <c:v>6585.9077660000003</c:v>
                      </c:pt>
                      <c:pt idx="23">
                        <c:v>6764.6691099999998</c:v>
                      </c:pt>
                      <c:pt idx="24">
                        <c:v>6824.956709</c:v>
                      </c:pt>
                      <c:pt idx="25">
                        <c:v>6671.1120650000003</c:v>
                      </c:pt>
                      <c:pt idx="26">
                        <c:v>6520.3378389999998</c:v>
                      </c:pt>
                      <c:pt idx="27">
                        <c:v>6483.2913310000004</c:v>
                      </c:pt>
                      <c:pt idx="28">
                        <c:v>6671.4494009999999</c:v>
                      </c:pt>
                      <c:pt idx="29">
                        <c:v>6558.3451789999999</c:v>
                      </c:pt>
                    </c:numCache>
                  </c:numRef>
                </c:val>
                <c:smooth val="0"/>
                <c:extLst>
                  <c:ext xmlns:c16="http://schemas.microsoft.com/office/drawing/2014/chart" uri="{C3380CC4-5D6E-409C-BE32-E72D297353CC}">
                    <c16:uniqueId val="{00000007-5981-4EF3-A60C-91C82D40886A}"/>
                  </c:ext>
                </c:extLst>
              </c15:ser>
            </c15:filteredLineSeries>
          </c:ext>
        </c:extLst>
      </c:lineChart>
      <c:catAx>
        <c:axId val="1297662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97664192"/>
        <c:crosses val="autoZero"/>
        <c:auto val="1"/>
        <c:lblAlgn val="ctr"/>
        <c:lblOffset val="100"/>
        <c:noMultiLvlLbl val="0"/>
      </c:catAx>
      <c:valAx>
        <c:axId val="12976641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97662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CD34F-97EE-4EFE-878D-3B3103A4BB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0CD93C-4677-4B53-AA65-A342EC6692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F9DB30-63E4-4B49-8A9A-361D821EF1C2}"/>
              </a:ext>
            </a:extLst>
          </p:cNvPr>
          <p:cNvSpPr>
            <a:spLocks noGrp="1"/>
          </p:cNvSpPr>
          <p:nvPr>
            <p:ph type="dt" sz="half" idx="10"/>
          </p:nvPr>
        </p:nvSpPr>
        <p:spPr/>
        <p:txBody>
          <a:bodyPr/>
          <a:lstStyle/>
          <a:p>
            <a:fld id="{F3A8A3E5-0C76-4300-8EF9-E23F8F76AD9A}" type="datetimeFigureOut">
              <a:rPr lang="en-US" smtClean="0"/>
              <a:t>5/9/2021</a:t>
            </a:fld>
            <a:endParaRPr lang="en-US"/>
          </a:p>
        </p:txBody>
      </p:sp>
      <p:sp>
        <p:nvSpPr>
          <p:cNvPr id="5" name="Footer Placeholder 4">
            <a:extLst>
              <a:ext uri="{FF2B5EF4-FFF2-40B4-BE49-F238E27FC236}">
                <a16:creationId xmlns:a16="http://schemas.microsoft.com/office/drawing/2014/main" id="{6A0D0ECA-C7E8-4AF4-853A-F031DB726B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12FB81-889C-4ED8-B226-2D974BD88F5D}"/>
              </a:ext>
            </a:extLst>
          </p:cNvPr>
          <p:cNvSpPr>
            <a:spLocks noGrp="1"/>
          </p:cNvSpPr>
          <p:nvPr>
            <p:ph type="sldNum" sz="quarter" idx="12"/>
          </p:nvPr>
        </p:nvSpPr>
        <p:spPr/>
        <p:txBody>
          <a:bodyPr/>
          <a:lstStyle/>
          <a:p>
            <a:fld id="{E102EE0C-DD69-467E-B32C-C71C34A69A19}" type="slidenum">
              <a:rPr lang="en-US" smtClean="0"/>
              <a:t>‹#›</a:t>
            </a:fld>
            <a:endParaRPr lang="en-US"/>
          </a:p>
        </p:txBody>
      </p:sp>
    </p:spTree>
    <p:extLst>
      <p:ext uri="{BB962C8B-B14F-4D97-AF65-F5344CB8AC3E}">
        <p14:creationId xmlns:p14="http://schemas.microsoft.com/office/powerpoint/2010/main" val="992495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35981-687F-4965-A6D4-46376049AE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D911B4-2311-4082-82A5-29F1AEEEFC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D97960-DFC8-4980-A74E-054DF0C5F397}"/>
              </a:ext>
            </a:extLst>
          </p:cNvPr>
          <p:cNvSpPr>
            <a:spLocks noGrp="1"/>
          </p:cNvSpPr>
          <p:nvPr>
            <p:ph type="dt" sz="half" idx="10"/>
          </p:nvPr>
        </p:nvSpPr>
        <p:spPr/>
        <p:txBody>
          <a:bodyPr/>
          <a:lstStyle/>
          <a:p>
            <a:fld id="{F3A8A3E5-0C76-4300-8EF9-E23F8F76AD9A}" type="datetimeFigureOut">
              <a:rPr lang="en-US" smtClean="0"/>
              <a:t>5/9/2021</a:t>
            </a:fld>
            <a:endParaRPr lang="en-US"/>
          </a:p>
        </p:txBody>
      </p:sp>
      <p:sp>
        <p:nvSpPr>
          <p:cNvPr id="5" name="Footer Placeholder 4">
            <a:extLst>
              <a:ext uri="{FF2B5EF4-FFF2-40B4-BE49-F238E27FC236}">
                <a16:creationId xmlns:a16="http://schemas.microsoft.com/office/drawing/2014/main" id="{F2CD804C-2DC9-4B69-8F2B-0922103511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85AC88-D571-431F-9897-0D5A31E14E4F}"/>
              </a:ext>
            </a:extLst>
          </p:cNvPr>
          <p:cNvSpPr>
            <a:spLocks noGrp="1"/>
          </p:cNvSpPr>
          <p:nvPr>
            <p:ph type="sldNum" sz="quarter" idx="12"/>
          </p:nvPr>
        </p:nvSpPr>
        <p:spPr/>
        <p:txBody>
          <a:bodyPr/>
          <a:lstStyle/>
          <a:p>
            <a:fld id="{E102EE0C-DD69-467E-B32C-C71C34A69A19}" type="slidenum">
              <a:rPr lang="en-US" smtClean="0"/>
              <a:t>‹#›</a:t>
            </a:fld>
            <a:endParaRPr lang="en-US"/>
          </a:p>
        </p:txBody>
      </p:sp>
    </p:spTree>
    <p:extLst>
      <p:ext uri="{BB962C8B-B14F-4D97-AF65-F5344CB8AC3E}">
        <p14:creationId xmlns:p14="http://schemas.microsoft.com/office/powerpoint/2010/main" val="1298996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4E4860-7DEA-4101-AF54-A95789CF02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31691A-2E90-4061-B6A6-010B4140F7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61C09A-5A8F-4DFE-B3ED-94A3077F5B45}"/>
              </a:ext>
            </a:extLst>
          </p:cNvPr>
          <p:cNvSpPr>
            <a:spLocks noGrp="1"/>
          </p:cNvSpPr>
          <p:nvPr>
            <p:ph type="dt" sz="half" idx="10"/>
          </p:nvPr>
        </p:nvSpPr>
        <p:spPr/>
        <p:txBody>
          <a:bodyPr/>
          <a:lstStyle/>
          <a:p>
            <a:fld id="{F3A8A3E5-0C76-4300-8EF9-E23F8F76AD9A}" type="datetimeFigureOut">
              <a:rPr lang="en-US" smtClean="0"/>
              <a:t>5/9/2021</a:t>
            </a:fld>
            <a:endParaRPr lang="en-US"/>
          </a:p>
        </p:txBody>
      </p:sp>
      <p:sp>
        <p:nvSpPr>
          <p:cNvPr id="5" name="Footer Placeholder 4">
            <a:extLst>
              <a:ext uri="{FF2B5EF4-FFF2-40B4-BE49-F238E27FC236}">
                <a16:creationId xmlns:a16="http://schemas.microsoft.com/office/drawing/2014/main" id="{97349BCF-E3AF-4FAA-A49E-D60041242B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EA2607-0A3C-492D-9332-BC6767B1148E}"/>
              </a:ext>
            </a:extLst>
          </p:cNvPr>
          <p:cNvSpPr>
            <a:spLocks noGrp="1"/>
          </p:cNvSpPr>
          <p:nvPr>
            <p:ph type="sldNum" sz="quarter" idx="12"/>
          </p:nvPr>
        </p:nvSpPr>
        <p:spPr/>
        <p:txBody>
          <a:bodyPr/>
          <a:lstStyle/>
          <a:p>
            <a:fld id="{E102EE0C-DD69-467E-B32C-C71C34A69A19}" type="slidenum">
              <a:rPr lang="en-US" smtClean="0"/>
              <a:t>‹#›</a:t>
            </a:fld>
            <a:endParaRPr lang="en-US"/>
          </a:p>
        </p:txBody>
      </p:sp>
    </p:spTree>
    <p:extLst>
      <p:ext uri="{BB962C8B-B14F-4D97-AF65-F5344CB8AC3E}">
        <p14:creationId xmlns:p14="http://schemas.microsoft.com/office/powerpoint/2010/main" val="4012066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F4B8C-7E1F-4A2E-9672-3CE63650DB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5047A8-33F9-471E-9179-F1D63DFE4A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319328-0669-49E8-9748-CFE1029734FD}"/>
              </a:ext>
            </a:extLst>
          </p:cNvPr>
          <p:cNvSpPr>
            <a:spLocks noGrp="1"/>
          </p:cNvSpPr>
          <p:nvPr>
            <p:ph type="dt" sz="half" idx="10"/>
          </p:nvPr>
        </p:nvSpPr>
        <p:spPr/>
        <p:txBody>
          <a:bodyPr/>
          <a:lstStyle/>
          <a:p>
            <a:fld id="{F3A8A3E5-0C76-4300-8EF9-E23F8F76AD9A}" type="datetimeFigureOut">
              <a:rPr lang="en-US" smtClean="0"/>
              <a:t>5/9/2021</a:t>
            </a:fld>
            <a:endParaRPr lang="en-US"/>
          </a:p>
        </p:txBody>
      </p:sp>
      <p:sp>
        <p:nvSpPr>
          <p:cNvPr id="5" name="Footer Placeholder 4">
            <a:extLst>
              <a:ext uri="{FF2B5EF4-FFF2-40B4-BE49-F238E27FC236}">
                <a16:creationId xmlns:a16="http://schemas.microsoft.com/office/drawing/2014/main" id="{5574DB59-C9E2-4461-8E13-7E4DB75D5A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0D475B-FB3F-4BFB-9F45-E7EF805CDD71}"/>
              </a:ext>
            </a:extLst>
          </p:cNvPr>
          <p:cNvSpPr>
            <a:spLocks noGrp="1"/>
          </p:cNvSpPr>
          <p:nvPr>
            <p:ph type="sldNum" sz="quarter" idx="12"/>
          </p:nvPr>
        </p:nvSpPr>
        <p:spPr/>
        <p:txBody>
          <a:bodyPr/>
          <a:lstStyle/>
          <a:p>
            <a:fld id="{E102EE0C-DD69-467E-B32C-C71C34A69A19}" type="slidenum">
              <a:rPr lang="en-US" smtClean="0"/>
              <a:t>‹#›</a:t>
            </a:fld>
            <a:endParaRPr lang="en-US"/>
          </a:p>
        </p:txBody>
      </p:sp>
    </p:spTree>
    <p:extLst>
      <p:ext uri="{BB962C8B-B14F-4D97-AF65-F5344CB8AC3E}">
        <p14:creationId xmlns:p14="http://schemas.microsoft.com/office/powerpoint/2010/main" val="2938521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7CE75-3459-463E-A42A-75C47B9560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1D4178-7B59-478C-8631-E7F67C775E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49220F-3D33-4B6A-B34C-F740B7F8DF86}"/>
              </a:ext>
            </a:extLst>
          </p:cNvPr>
          <p:cNvSpPr>
            <a:spLocks noGrp="1"/>
          </p:cNvSpPr>
          <p:nvPr>
            <p:ph type="dt" sz="half" idx="10"/>
          </p:nvPr>
        </p:nvSpPr>
        <p:spPr/>
        <p:txBody>
          <a:bodyPr/>
          <a:lstStyle/>
          <a:p>
            <a:fld id="{F3A8A3E5-0C76-4300-8EF9-E23F8F76AD9A}" type="datetimeFigureOut">
              <a:rPr lang="en-US" smtClean="0"/>
              <a:t>5/9/2021</a:t>
            </a:fld>
            <a:endParaRPr lang="en-US"/>
          </a:p>
        </p:txBody>
      </p:sp>
      <p:sp>
        <p:nvSpPr>
          <p:cNvPr id="5" name="Footer Placeholder 4">
            <a:extLst>
              <a:ext uri="{FF2B5EF4-FFF2-40B4-BE49-F238E27FC236}">
                <a16:creationId xmlns:a16="http://schemas.microsoft.com/office/drawing/2014/main" id="{472C7467-9676-4CCF-9FA5-23DB1DA2A7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E3523D-EF11-4917-8144-363A0E5AB383}"/>
              </a:ext>
            </a:extLst>
          </p:cNvPr>
          <p:cNvSpPr>
            <a:spLocks noGrp="1"/>
          </p:cNvSpPr>
          <p:nvPr>
            <p:ph type="sldNum" sz="quarter" idx="12"/>
          </p:nvPr>
        </p:nvSpPr>
        <p:spPr/>
        <p:txBody>
          <a:bodyPr/>
          <a:lstStyle/>
          <a:p>
            <a:fld id="{E102EE0C-DD69-467E-B32C-C71C34A69A19}" type="slidenum">
              <a:rPr lang="en-US" smtClean="0"/>
              <a:t>‹#›</a:t>
            </a:fld>
            <a:endParaRPr lang="en-US"/>
          </a:p>
        </p:txBody>
      </p:sp>
    </p:spTree>
    <p:extLst>
      <p:ext uri="{BB962C8B-B14F-4D97-AF65-F5344CB8AC3E}">
        <p14:creationId xmlns:p14="http://schemas.microsoft.com/office/powerpoint/2010/main" val="3777516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51552-2FF2-4B45-A482-B3EAEA164F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2AF27D-8E72-4BAE-9763-24F56C81EE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2C811C-84BD-48B8-B190-5C6E1013B0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1607DF-85D1-4ED7-A249-28FAEC496BDB}"/>
              </a:ext>
            </a:extLst>
          </p:cNvPr>
          <p:cNvSpPr>
            <a:spLocks noGrp="1"/>
          </p:cNvSpPr>
          <p:nvPr>
            <p:ph type="dt" sz="half" idx="10"/>
          </p:nvPr>
        </p:nvSpPr>
        <p:spPr/>
        <p:txBody>
          <a:bodyPr/>
          <a:lstStyle/>
          <a:p>
            <a:fld id="{F3A8A3E5-0C76-4300-8EF9-E23F8F76AD9A}" type="datetimeFigureOut">
              <a:rPr lang="en-US" smtClean="0"/>
              <a:t>5/9/2021</a:t>
            </a:fld>
            <a:endParaRPr lang="en-US"/>
          </a:p>
        </p:txBody>
      </p:sp>
      <p:sp>
        <p:nvSpPr>
          <p:cNvPr id="6" name="Footer Placeholder 5">
            <a:extLst>
              <a:ext uri="{FF2B5EF4-FFF2-40B4-BE49-F238E27FC236}">
                <a16:creationId xmlns:a16="http://schemas.microsoft.com/office/drawing/2014/main" id="{078C6A0F-5E78-41B4-B01D-2ED3597BDC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B99932-2D0B-42B5-84C0-87148B118401}"/>
              </a:ext>
            </a:extLst>
          </p:cNvPr>
          <p:cNvSpPr>
            <a:spLocks noGrp="1"/>
          </p:cNvSpPr>
          <p:nvPr>
            <p:ph type="sldNum" sz="quarter" idx="12"/>
          </p:nvPr>
        </p:nvSpPr>
        <p:spPr/>
        <p:txBody>
          <a:bodyPr/>
          <a:lstStyle/>
          <a:p>
            <a:fld id="{E102EE0C-DD69-467E-B32C-C71C34A69A19}" type="slidenum">
              <a:rPr lang="en-US" smtClean="0"/>
              <a:t>‹#›</a:t>
            </a:fld>
            <a:endParaRPr lang="en-US"/>
          </a:p>
        </p:txBody>
      </p:sp>
    </p:spTree>
    <p:extLst>
      <p:ext uri="{BB962C8B-B14F-4D97-AF65-F5344CB8AC3E}">
        <p14:creationId xmlns:p14="http://schemas.microsoft.com/office/powerpoint/2010/main" val="3016972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4DC75-F8F1-4827-9AFF-948A46359D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420CAD-5C3A-4C53-AF7B-1F2E0FD580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4E03D0-F1CF-4187-9B26-B901BB0BE5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32981F-674F-4DCA-97EB-F2D70C0EF0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2EECF2-6960-4FC2-8ACA-5C3E4CA6B0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819CE3B-0A98-4680-B595-0F77B225E9ED}"/>
              </a:ext>
            </a:extLst>
          </p:cNvPr>
          <p:cNvSpPr>
            <a:spLocks noGrp="1"/>
          </p:cNvSpPr>
          <p:nvPr>
            <p:ph type="dt" sz="half" idx="10"/>
          </p:nvPr>
        </p:nvSpPr>
        <p:spPr/>
        <p:txBody>
          <a:bodyPr/>
          <a:lstStyle/>
          <a:p>
            <a:fld id="{F3A8A3E5-0C76-4300-8EF9-E23F8F76AD9A}" type="datetimeFigureOut">
              <a:rPr lang="en-US" smtClean="0"/>
              <a:t>5/9/2021</a:t>
            </a:fld>
            <a:endParaRPr lang="en-US"/>
          </a:p>
        </p:txBody>
      </p:sp>
      <p:sp>
        <p:nvSpPr>
          <p:cNvPr id="8" name="Footer Placeholder 7">
            <a:extLst>
              <a:ext uri="{FF2B5EF4-FFF2-40B4-BE49-F238E27FC236}">
                <a16:creationId xmlns:a16="http://schemas.microsoft.com/office/drawing/2014/main" id="{9F3EB2D3-FD47-4B41-9690-C7D354E639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168C89-4896-45F5-8C73-FA760CAE8B06}"/>
              </a:ext>
            </a:extLst>
          </p:cNvPr>
          <p:cNvSpPr>
            <a:spLocks noGrp="1"/>
          </p:cNvSpPr>
          <p:nvPr>
            <p:ph type="sldNum" sz="quarter" idx="12"/>
          </p:nvPr>
        </p:nvSpPr>
        <p:spPr/>
        <p:txBody>
          <a:bodyPr/>
          <a:lstStyle/>
          <a:p>
            <a:fld id="{E102EE0C-DD69-467E-B32C-C71C34A69A19}" type="slidenum">
              <a:rPr lang="en-US" smtClean="0"/>
              <a:t>‹#›</a:t>
            </a:fld>
            <a:endParaRPr lang="en-US"/>
          </a:p>
        </p:txBody>
      </p:sp>
    </p:spTree>
    <p:extLst>
      <p:ext uri="{BB962C8B-B14F-4D97-AF65-F5344CB8AC3E}">
        <p14:creationId xmlns:p14="http://schemas.microsoft.com/office/powerpoint/2010/main" val="2971837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2F5BD-910F-4BDE-BA4F-DF1DE12AEBE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389546B-BB53-44F6-B770-7A2309406B02}"/>
              </a:ext>
            </a:extLst>
          </p:cNvPr>
          <p:cNvSpPr>
            <a:spLocks noGrp="1"/>
          </p:cNvSpPr>
          <p:nvPr>
            <p:ph type="dt" sz="half" idx="10"/>
          </p:nvPr>
        </p:nvSpPr>
        <p:spPr/>
        <p:txBody>
          <a:bodyPr/>
          <a:lstStyle/>
          <a:p>
            <a:fld id="{F3A8A3E5-0C76-4300-8EF9-E23F8F76AD9A}" type="datetimeFigureOut">
              <a:rPr lang="en-US" smtClean="0"/>
              <a:t>5/9/2021</a:t>
            </a:fld>
            <a:endParaRPr lang="en-US"/>
          </a:p>
        </p:txBody>
      </p:sp>
      <p:sp>
        <p:nvSpPr>
          <p:cNvPr id="4" name="Footer Placeholder 3">
            <a:extLst>
              <a:ext uri="{FF2B5EF4-FFF2-40B4-BE49-F238E27FC236}">
                <a16:creationId xmlns:a16="http://schemas.microsoft.com/office/drawing/2014/main" id="{BA7ED41A-4DA4-4D40-9556-EDDBAB99AF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7D3A13-2F13-4288-AC73-F8AFD363E2B6}"/>
              </a:ext>
            </a:extLst>
          </p:cNvPr>
          <p:cNvSpPr>
            <a:spLocks noGrp="1"/>
          </p:cNvSpPr>
          <p:nvPr>
            <p:ph type="sldNum" sz="quarter" idx="12"/>
          </p:nvPr>
        </p:nvSpPr>
        <p:spPr/>
        <p:txBody>
          <a:bodyPr/>
          <a:lstStyle/>
          <a:p>
            <a:fld id="{E102EE0C-DD69-467E-B32C-C71C34A69A19}" type="slidenum">
              <a:rPr lang="en-US" smtClean="0"/>
              <a:t>‹#›</a:t>
            </a:fld>
            <a:endParaRPr lang="en-US"/>
          </a:p>
        </p:txBody>
      </p:sp>
    </p:spTree>
    <p:extLst>
      <p:ext uri="{BB962C8B-B14F-4D97-AF65-F5344CB8AC3E}">
        <p14:creationId xmlns:p14="http://schemas.microsoft.com/office/powerpoint/2010/main" val="2522625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A450BC-F15B-45DA-8275-EF730BEDC832}"/>
              </a:ext>
            </a:extLst>
          </p:cNvPr>
          <p:cNvSpPr>
            <a:spLocks noGrp="1"/>
          </p:cNvSpPr>
          <p:nvPr>
            <p:ph type="dt" sz="half" idx="10"/>
          </p:nvPr>
        </p:nvSpPr>
        <p:spPr/>
        <p:txBody>
          <a:bodyPr/>
          <a:lstStyle/>
          <a:p>
            <a:fld id="{F3A8A3E5-0C76-4300-8EF9-E23F8F76AD9A}" type="datetimeFigureOut">
              <a:rPr lang="en-US" smtClean="0"/>
              <a:t>5/9/2021</a:t>
            </a:fld>
            <a:endParaRPr lang="en-US"/>
          </a:p>
        </p:txBody>
      </p:sp>
      <p:sp>
        <p:nvSpPr>
          <p:cNvPr id="3" name="Footer Placeholder 2">
            <a:extLst>
              <a:ext uri="{FF2B5EF4-FFF2-40B4-BE49-F238E27FC236}">
                <a16:creationId xmlns:a16="http://schemas.microsoft.com/office/drawing/2014/main" id="{A0FA3DC1-2810-4E5A-8C55-712834597E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7BF97E-94B4-47D2-92F0-A65C841219F4}"/>
              </a:ext>
            </a:extLst>
          </p:cNvPr>
          <p:cNvSpPr>
            <a:spLocks noGrp="1"/>
          </p:cNvSpPr>
          <p:nvPr>
            <p:ph type="sldNum" sz="quarter" idx="12"/>
          </p:nvPr>
        </p:nvSpPr>
        <p:spPr/>
        <p:txBody>
          <a:bodyPr/>
          <a:lstStyle/>
          <a:p>
            <a:fld id="{E102EE0C-DD69-467E-B32C-C71C34A69A19}" type="slidenum">
              <a:rPr lang="en-US" smtClean="0"/>
              <a:t>‹#›</a:t>
            </a:fld>
            <a:endParaRPr lang="en-US"/>
          </a:p>
        </p:txBody>
      </p:sp>
    </p:spTree>
    <p:extLst>
      <p:ext uri="{BB962C8B-B14F-4D97-AF65-F5344CB8AC3E}">
        <p14:creationId xmlns:p14="http://schemas.microsoft.com/office/powerpoint/2010/main" val="1790003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E2D95-9646-4495-9F03-D32EDB3802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9EDF38-A939-40EC-A698-2861781C17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50A530-55CB-4F8D-BD1F-88C699599B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F76328-F373-4D91-B1DF-17C9159BED5C}"/>
              </a:ext>
            </a:extLst>
          </p:cNvPr>
          <p:cNvSpPr>
            <a:spLocks noGrp="1"/>
          </p:cNvSpPr>
          <p:nvPr>
            <p:ph type="dt" sz="half" idx="10"/>
          </p:nvPr>
        </p:nvSpPr>
        <p:spPr/>
        <p:txBody>
          <a:bodyPr/>
          <a:lstStyle/>
          <a:p>
            <a:fld id="{F3A8A3E5-0C76-4300-8EF9-E23F8F76AD9A}" type="datetimeFigureOut">
              <a:rPr lang="en-US" smtClean="0"/>
              <a:t>5/9/2021</a:t>
            </a:fld>
            <a:endParaRPr lang="en-US"/>
          </a:p>
        </p:txBody>
      </p:sp>
      <p:sp>
        <p:nvSpPr>
          <p:cNvPr id="6" name="Footer Placeholder 5">
            <a:extLst>
              <a:ext uri="{FF2B5EF4-FFF2-40B4-BE49-F238E27FC236}">
                <a16:creationId xmlns:a16="http://schemas.microsoft.com/office/drawing/2014/main" id="{D2CE115C-7C1B-48F5-878E-226B7F991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BE8805-D665-43A3-8634-F251E98037E2}"/>
              </a:ext>
            </a:extLst>
          </p:cNvPr>
          <p:cNvSpPr>
            <a:spLocks noGrp="1"/>
          </p:cNvSpPr>
          <p:nvPr>
            <p:ph type="sldNum" sz="quarter" idx="12"/>
          </p:nvPr>
        </p:nvSpPr>
        <p:spPr/>
        <p:txBody>
          <a:bodyPr/>
          <a:lstStyle/>
          <a:p>
            <a:fld id="{E102EE0C-DD69-467E-B32C-C71C34A69A19}" type="slidenum">
              <a:rPr lang="en-US" smtClean="0"/>
              <a:t>‹#›</a:t>
            </a:fld>
            <a:endParaRPr lang="en-US"/>
          </a:p>
        </p:txBody>
      </p:sp>
    </p:spTree>
    <p:extLst>
      <p:ext uri="{BB962C8B-B14F-4D97-AF65-F5344CB8AC3E}">
        <p14:creationId xmlns:p14="http://schemas.microsoft.com/office/powerpoint/2010/main" val="2636998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CC3A2-D7DA-43D0-AE2D-A5007C81E1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11E766-18A9-48D2-9BAC-1208355D37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65253A5-135A-46DC-A948-491FC88211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071919-330E-4EB0-AAC5-59BEDFD90D5C}"/>
              </a:ext>
            </a:extLst>
          </p:cNvPr>
          <p:cNvSpPr>
            <a:spLocks noGrp="1"/>
          </p:cNvSpPr>
          <p:nvPr>
            <p:ph type="dt" sz="half" idx="10"/>
          </p:nvPr>
        </p:nvSpPr>
        <p:spPr/>
        <p:txBody>
          <a:bodyPr/>
          <a:lstStyle/>
          <a:p>
            <a:fld id="{F3A8A3E5-0C76-4300-8EF9-E23F8F76AD9A}" type="datetimeFigureOut">
              <a:rPr lang="en-US" smtClean="0"/>
              <a:t>5/9/2021</a:t>
            </a:fld>
            <a:endParaRPr lang="en-US"/>
          </a:p>
        </p:txBody>
      </p:sp>
      <p:sp>
        <p:nvSpPr>
          <p:cNvPr id="6" name="Footer Placeholder 5">
            <a:extLst>
              <a:ext uri="{FF2B5EF4-FFF2-40B4-BE49-F238E27FC236}">
                <a16:creationId xmlns:a16="http://schemas.microsoft.com/office/drawing/2014/main" id="{C642D0D3-E868-49F5-951A-9C88B85F84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7B28F5-6CF3-4CDB-B3D9-E87B082A32C8}"/>
              </a:ext>
            </a:extLst>
          </p:cNvPr>
          <p:cNvSpPr>
            <a:spLocks noGrp="1"/>
          </p:cNvSpPr>
          <p:nvPr>
            <p:ph type="sldNum" sz="quarter" idx="12"/>
          </p:nvPr>
        </p:nvSpPr>
        <p:spPr/>
        <p:txBody>
          <a:bodyPr/>
          <a:lstStyle/>
          <a:p>
            <a:fld id="{E102EE0C-DD69-467E-B32C-C71C34A69A19}" type="slidenum">
              <a:rPr lang="en-US" smtClean="0"/>
              <a:t>‹#›</a:t>
            </a:fld>
            <a:endParaRPr lang="en-US"/>
          </a:p>
        </p:txBody>
      </p:sp>
    </p:spTree>
    <p:extLst>
      <p:ext uri="{BB962C8B-B14F-4D97-AF65-F5344CB8AC3E}">
        <p14:creationId xmlns:p14="http://schemas.microsoft.com/office/powerpoint/2010/main" val="3626106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4F5307-4234-4F86-B367-019A634CBB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945A40-5597-4DA7-87AF-6C3BD89EAE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1AAB07-84DB-4DD7-8D73-587A6B9752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A8A3E5-0C76-4300-8EF9-E23F8F76AD9A}" type="datetimeFigureOut">
              <a:rPr lang="en-US" smtClean="0"/>
              <a:t>5/9/2021</a:t>
            </a:fld>
            <a:endParaRPr lang="en-US"/>
          </a:p>
        </p:txBody>
      </p:sp>
      <p:sp>
        <p:nvSpPr>
          <p:cNvPr id="5" name="Footer Placeholder 4">
            <a:extLst>
              <a:ext uri="{FF2B5EF4-FFF2-40B4-BE49-F238E27FC236}">
                <a16:creationId xmlns:a16="http://schemas.microsoft.com/office/drawing/2014/main" id="{8EE2B757-2B16-4D67-BC0C-704D46C058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57668E2-332F-4064-8681-28713BC149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02EE0C-DD69-467E-B32C-C71C34A69A19}" type="slidenum">
              <a:rPr lang="en-US" smtClean="0"/>
              <a:t>‹#›</a:t>
            </a:fld>
            <a:endParaRPr lang="en-US"/>
          </a:p>
        </p:txBody>
      </p:sp>
    </p:spTree>
    <p:extLst>
      <p:ext uri="{BB962C8B-B14F-4D97-AF65-F5344CB8AC3E}">
        <p14:creationId xmlns:p14="http://schemas.microsoft.com/office/powerpoint/2010/main" val="2030775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towardsdatascience.com/fighting-the-climate-crisis-5-future-gamechangers-made-possible-by-deep-learning-f301f29f632c" TargetMode="External"/><Relationship Id="rId2" Type="http://schemas.openxmlformats.org/officeDocument/2006/relationships/hyperlink" Target="https://arxiv.org/pdf/1906.05433.pdf"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ucsusa.org/climat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2BD6285-3AC9-4AAE-BF71-60441F8731BB}"/>
              </a:ext>
            </a:extLst>
          </p:cNvPr>
          <p:cNvSpPr>
            <a:spLocks noGrp="1"/>
          </p:cNvSpPr>
          <p:nvPr>
            <p:ph type="ctrTitle"/>
          </p:nvPr>
        </p:nvSpPr>
        <p:spPr>
          <a:xfrm>
            <a:off x="833002" y="365125"/>
            <a:ext cx="10520702" cy="1325563"/>
          </a:xfrm>
        </p:spPr>
        <p:txBody>
          <a:bodyPr vert="horz" lIns="91440" tIns="45720" rIns="91440" bIns="45720" rtlCol="0" anchor="ctr">
            <a:normAutofit/>
          </a:bodyPr>
          <a:lstStyle/>
          <a:p>
            <a:pPr algn="l"/>
            <a:r>
              <a:rPr lang="en-US" sz="4400" kern="1200">
                <a:solidFill>
                  <a:srgbClr val="FFFFFF"/>
                </a:solidFill>
                <a:latin typeface="+mj-lt"/>
                <a:ea typeface="+mj-ea"/>
                <a:cs typeface="+mj-cs"/>
              </a:rPr>
              <a:t>Climate Change: Industry vs. the Citizen</a:t>
            </a:r>
          </a:p>
        </p:txBody>
      </p:sp>
      <p:sp>
        <p:nvSpPr>
          <p:cNvPr id="3" name="Subtitle 2">
            <a:extLst>
              <a:ext uri="{FF2B5EF4-FFF2-40B4-BE49-F238E27FC236}">
                <a16:creationId xmlns:a16="http://schemas.microsoft.com/office/drawing/2014/main" id="{A4BE45BE-04C1-42FC-9A1C-196959FA46C6}"/>
              </a:ext>
            </a:extLst>
          </p:cNvPr>
          <p:cNvSpPr>
            <a:spLocks noGrp="1"/>
          </p:cNvSpPr>
          <p:nvPr>
            <p:ph type="subTitle" idx="1"/>
          </p:nvPr>
        </p:nvSpPr>
        <p:spPr>
          <a:xfrm>
            <a:off x="838201" y="2022601"/>
            <a:ext cx="10515598" cy="4154361"/>
          </a:xfrm>
        </p:spPr>
        <p:txBody>
          <a:bodyPr vert="horz" lIns="91440" tIns="45720" rIns="91440" bIns="45720" rtlCol="0">
            <a:normAutofit/>
          </a:bodyPr>
          <a:lstStyle/>
          <a:p>
            <a:pPr indent="-228600" algn="l">
              <a:buFont typeface="Arial" panose="020B0604020202020204" pitchFamily="34" charset="0"/>
              <a:buChar char="•"/>
            </a:pPr>
            <a:r>
              <a:rPr lang="en-US" sz="2000">
                <a:solidFill>
                  <a:srgbClr val="FFFFFF"/>
                </a:solidFill>
              </a:rPr>
              <a:t>David G. Kinney</a:t>
            </a:r>
          </a:p>
          <a:p>
            <a:pPr indent="-228600" algn="l">
              <a:buFont typeface="Arial" panose="020B0604020202020204" pitchFamily="34" charset="0"/>
              <a:buChar char="•"/>
            </a:pPr>
            <a:r>
              <a:rPr lang="en-US" sz="2000">
                <a:solidFill>
                  <a:srgbClr val="FFFFFF"/>
                </a:solidFill>
              </a:rPr>
              <a:t>Bellevue University</a:t>
            </a:r>
          </a:p>
          <a:p>
            <a:pPr indent="-228600" algn="l">
              <a:buFont typeface="Arial" panose="020B0604020202020204" pitchFamily="34" charset="0"/>
              <a:buChar char="•"/>
            </a:pPr>
            <a:r>
              <a:rPr lang="en-US" sz="2000">
                <a:solidFill>
                  <a:srgbClr val="FFFFFF"/>
                </a:solidFill>
              </a:rPr>
              <a:t>DSC 680 – Spring 2021</a:t>
            </a:r>
          </a:p>
          <a:p>
            <a:pPr indent="-228600" algn="l">
              <a:buFont typeface="Arial" panose="020B0604020202020204" pitchFamily="34" charset="0"/>
              <a:buChar char="•"/>
            </a:pPr>
            <a:r>
              <a:rPr lang="en-US" sz="2000">
                <a:solidFill>
                  <a:srgbClr val="FFFFFF"/>
                </a:solidFill>
              </a:rPr>
              <a:t>Professor Catherine Williams</a:t>
            </a:r>
          </a:p>
        </p:txBody>
      </p:sp>
    </p:spTree>
    <p:extLst>
      <p:ext uri="{BB962C8B-B14F-4D97-AF65-F5344CB8AC3E}">
        <p14:creationId xmlns:p14="http://schemas.microsoft.com/office/powerpoint/2010/main" val="53329841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2A4E742-DDFF-4F9E-A69A-6B41DB6060A9}"/>
              </a:ext>
            </a:extLst>
          </p:cNvPr>
          <p:cNvSpPr>
            <a:spLocks noGrp="1"/>
          </p:cNvSpPr>
          <p:nvPr>
            <p:ph type="title"/>
          </p:nvPr>
        </p:nvSpPr>
        <p:spPr>
          <a:xfrm>
            <a:off x="833002" y="365125"/>
            <a:ext cx="10520702" cy="1325563"/>
          </a:xfrm>
        </p:spPr>
        <p:txBody>
          <a:bodyPr>
            <a:normAutofit/>
          </a:bodyPr>
          <a:lstStyle/>
          <a:p>
            <a:r>
              <a:rPr lang="en-US" dirty="0">
                <a:solidFill>
                  <a:srgbClr val="FFFFFF"/>
                </a:solidFill>
              </a:rPr>
              <a:t>Confessions of a cranky old man…</a:t>
            </a:r>
          </a:p>
        </p:txBody>
      </p:sp>
      <p:sp>
        <p:nvSpPr>
          <p:cNvPr id="3" name="Content Placeholder 2">
            <a:extLst>
              <a:ext uri="{FF2B5EF4-FFF2-40B4-BE49-F238E27FC236}">
                <a16:creationId xmlns:a16="http://schemas.microsoft.com/office/drawing/2014/main" id="{6B520152-4EAB-407E-B509-B1CBF891ADF7}"/>
              </a:ext>
            </a:extLst>
          </p:cNvPr>
          <p:cNvSpPr>
            <a:spLocks noGrp="1"/>
          </p:cNvSpPr>
          <p:nvPr>
            <p:ph idx="1"/>
          </p:nvPr>
        </p:nvSpPr>
        <p:spPr>
          <a:xfrm>
            <a:off x="838201" y="2022601"/>
            <a:ext cx="10515598" cy="4154361"/>
          </a:xfrm>
        </p:spPr>
        <p:txBody>
          <a:bodyPr>
            <a:normAutofit/>
          </a:bodyPr>
          <a:lstStyle/>
          <a:p>
            <a:r>
              <a:rPr lang="en-US" sz="2000" dirty="0">
                <a:solidFill>
                  <a:srgbClr val="FFFFFF"/>
                </a:solidFill>
                <a:effectLst/>
                <a:latin typeface="Times New Roman" panose="02020603050405020304" pitchFamily="18" charset="0"/>
                <a:ea typeface="SimSun" panose="02010600030101010101" pitchFamily="2" charset="-122"/>
              </a:rPr>
              <a:t>The effects of climate change are increasingly visible. Storms, droughts, fires, and flooding have become stronger and more frequent </a:t>
            </a:r>
          </a:p>
          <a:p>
            <a:r>
              <a:rPr lang="en-US" sz="2000" dirty="0">
                <a:solidFill>
                  <a:srgbClr val="FFFFFF"/>
                </a:solidFill>
                <a:effectLst/>
                <a:latin typeface="Times New Roman" panose="02020603050405020304" pitchFamily="18" charset="0"/>
                <a:ea typeface="SimSun" panose="02010600030101010101" pitchFamily="2" charset="-122"/>
              </a:rPr>
              <a:t>It is my subjective observation that a groundswell of concern and effort at the grass roots level is taking hold</a:t>
            </a:r>
            <a:endParaRPr lang="en-US" sz="2000" dirty="0">
              <a:solidFill>
                <a:srgbClr val="FFFFFF"/>
              </a:solidFill>
              <a:latin typeface="Times New Roman" panose="02020603050405020304" pitchFamily="18" charset="0"/>
              <a:ea typeface="SimSun" panose="02010600030101010101" pitchFamily="2" charset="-122"/>
            </a:endParaRPr>
          </a:p>
          <a:p>
            <a:r>
              <a:rPr lang="en-US" sz="2000" dirty="0">
                <a:solidFill>
                  <a:srgbClr val="FFFFFF"/>
                </a:solidFill>
                <a:effectLst/>
                <a:latin typeface="Times New Roman" panose="02020603050405020304" pitchFamily="18" charset="0"/>
                <a:ea typeface="SimSun" panose="02010600030101010101" pitchFamily="2" charset="-122"/>
                <a:cs typeface="Times New Roman" panose="02020603050405020304" pitchFamily="18" charset="0"/>
              </a:rPr>
              <a:t>It is my hypothesis that individual effort likely pales in comparison to what is required of major industries notorious for large volumes of greenhouse gas emissions, </a:t>
            </a:r>
            <a:r>
              <a:rPr lang="en-US" sz="2000" i="1" dirty="0">
                <a:solidFill>
                  <a:srgbClr val="FFFFFF"/>
                </a:solidFill>
                <a:effectLst/>
                <a:latin typeface="Times New Roman" panose="02020603050405020304" pitchFamily="18" charset="0"/>
                <a:ea typeface="SimSun" panose="02010600030101010101" pitchFamily="2" charset="-122"/>
                <a:cs typeface="Times New Roman" panose="02020603050405020304" pitchFamily="18" charset="0"/>
              </a:rPr>
              <a:t>the</a:t>
            </a:r>
            <a:r>
              <a:rPr lang="en-US" sz="2000" dirty="0">
                <a:solidFill>
                  <a:srgbClr val="FFFFFF"/>
                </a:solidFill>
                <a:effectLst/>
                <a:latin typeface="Times New Roman" panose="02020603050405020304" pitchFamily="18" charset="0"/>
                <a:ea typeface="SimSun" panose="02010600030101010101" pitchFamily="2" charset="-122"/>
                <a:cs typeface="Times New Roman" panose="02020603050405020304" pitchFamily="18" charset="0"/>
              </a:rPr>
              <a:t> major cause of adverse climate change. </a:t>
            </a:r>
          </a:p>
          <a:p>
            <a:endParaRPr lang="en-US" sz="2000" dirty="0">
              <a:solidFill>
                <a:srgbClr val="FFFFFF"/>
              </a:solidFill>
            </a:endParaRPr>
          </a:p>
        </p:txBody>
      </p:sp>
    </p:spTree>
    <p:extLst>
      <p:ext uri="{BB962C8B-B14F-4D97-AF65-F5344CB8AC3E}">
        <p14:creationId xmlns:p14="http://schemas.microsoft.com/office/powerpoint/2010/main" val="296563468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DD1FE-877D-4E45-8048-10A3C091F6CA}"/>
              </a:ext>
            </a:extLst>
          </p:cNvPr>
          <p:cNvSpPr>
            <a:spLocks noGrp="1"/>
          </p:cNvSpPr>
          <p:nvPr>
            <p:ph type="title"/>
          </p:nvPr>
        </p:nvSpPr>
        <p:spPr/>
        <p:txBody>
          <a:bodyPr/>
          <a:lstStyle/>
          <a:p>
            <a:r>
              <a:rPr lang="en-US" dirty="0"/>
              <a:t>Hotter…</a:t>
            </a:r>
          </a:p>
        </p:txBody>
      </p:sp>
      <p:sp>
        <p:nvSpPr>
          <p:cNvPr id="3" name="Content Placeholder 2">
            <a:extLst>
              <a:ext uri="{FF2B5EF4-FFF2-40B4-BE49-F238E27FC236}">
                <a16:creationId xmlns:a16="http://schemas.microsoft.com/office/drawing/2014/main" id="{80E5A9C7-96FD-46FC-B464-5A29609B2BD5}"/>
              </a:ext>
            </a:extLst>
          </p:cNvPr>
          <p:cNvSpPr>
            <a:spLocks noGrp="1"/>
          </p:cNvSpPr>
          <p:nvPr>
            <p:ph sz="half" idx="1"/>
          </p:nvPr>
        </p:nvSpPr>
        <p:spPr/>
        <p:txBody>
          <a:bodyPr>
            <a:normAutofit fontScale="77500" lnSpcReduction="20000"/>
          </a:bodyPr>
          <a:lstStyle/>
          <a:p>
            <a:pPr algn="l"/>
            <a:r>
              <a:rPr lang="en-US" b="0" i="0" dirty="0">
                <a:solidFill>
                  <a:srgbClr val="000000"/>
                </a:solidFill>
                <a:effectLst/>
                <a:latin typeface="UCSMercury"/>
              </a:rPr>
              <a:t>When carbon dioxide (CO2) is released into the atmosphere, it acts like a blanket, preventing heat from escaping. This buildup of CO2 leads to one of most obvious impacts of climate change: a hotter world.</a:t>
            </a:r>
          </a:p>
          <a:p>
            <a:pPr algn="l"/>
            <a:r>
              <a:rPr lang="en-US" b="0" i="0" dirty="0">
                <a:solidFill>
                  <a:srgbClr val="000000"/>
                </a:solidFill>
                <a:effectLst/>
                <a:latin typeface="UCSMercury"/>
              </a:rPr>
              <a:t>Higher temperatures are linked to almost all of climate change’s most severe impacts, including more frequent and intense heat waves, widespread crop failures, and dramatic shifts in animal and plant ranges.</a:t>
            </a:r>
          </a:p>
          <a:p>
            <a:pPr algn="l"/>
            <a:r>
              <a:rPr lang="en-US" b="0" i="0" dirty="0">
                <a:solidFill>
                  <a:srgbClr val="000000"/>
                </a:solidFill>
                <a:effectLst/>
                <a:latin typeface="UCSMercury"/>
              </a:rPr>
              <a:t>The world’s most vulnerable people—those with fewest resources and options—will suffer the most.</a:t>
            </a:r>
          </a:p>
          <a:p>
            <a:pPr marL="0" indent="0">
              <a:buNone/>
            </a:pPr>
            <a:r>
              <a:rPr lang="en-US" sz="1500" dirty="0"/>
              <a:t>Source: https://www.ucsusa.org/resources/heat-waves-and-climate-change</a:t>
            </a:r>
          </a:p>
        </p:txBody>
      </p:sp>
      <p:pic>
        <p:nvPicPr>
          <p:cNvPr id="5" name="Content Placeholder 4">
            <a:extLst>
              <a:ext uri="{FF2B5EF4-FFF2-40B4-BE49-F238E27FC236}">
                <a16:creationId xmlns:a16="http://schemas.microsoft.com/office/drawing/2014/main" id="{C69B62CE-A551-4230-9C09-A0E07EDC015F}"/>
              </a:ext>
            </a:extLst>
          </p:cNvPr>
          <p:cNvPicPr>
            <a:picLocks noGrp="1" noChangeAspect="1"/>
          </p:cNvPicPr>
          <p:nvPr>
            <p:ph sz="half" idx="2"/>
          </p:nvPr>
        </p:nvPicPr>
        <p:blipFill>
          <a:blip r:embed="rId2"/>
          <a:stretch>
            <a:fillRect/>
          </a:stretch>
        </p:blipFill>
        <p:spPr>
          <a:xfrm>
            <a:off x="6172202" y="1825625"/>
            <a:ext cx="5181600" cy="2720340"/>
          </a:xfrm>
          <a:prstGeom prst="rect">
            <a:avLst/>
          </a:prstGeom>
        </p:spPr>
      </p:pic>
      <p:sp>
        <p:nvSpPr>
          <p:cNvPr id="6" name="TextBox 5">
            <a:extLst>
              <a:ext uri="{FF2B5EF4-FFF2-40B4-BE49-F238E27FC236}">
                <a16:creationId xmlns:a16="http://schemas.microsoft.com/office/drawing/2014/main" id="{F55A119C-9AF0-46F3-97C4-70DDA9A7399C}"/>
              </a:ext>
            </a:extLst>
          </p:cNvPr>
          <p:cNvSpPr txBox="1"/>
          <p:nvPr/>
        </p:nvSpPr>
        <p:spPr>
          <a:xfrm>
            <a:off x="6172202" y="4638242"/>
            <a:ext cx="4962331" cy="738664"/>
          </a:xfrm>
          <a:prstGeom prst="rect">
            <a:avLst/>
          </a:prstGeom>
          <a:noFill/>
        </p:spPr>
        <p:txBody>
          <a:bodyPr wrap="square" rtlCol="0">
            <a:spAutoFit/>
          </a:bodyPr>
          <a:lstStyle/>
          <a:p>
            <a:pPr algn="l"/>
            <a:r>
              <a:rPr lang="en-US" sz="1050" b="0" i="1" dirty="0">
                <a:solidFill>
                  <a:srgbClr val="666666"/>
                </a:solidFill>
                <a:effectLst/>
                <a:latin typeface="UCSMercury"/>
              </a:rPr>
              <a:t>A woman crosses the railroad tracks as temperatures climb past 112-degrees in Phoenix, July 5, 2018.</a:t>
            </a:r>
          </a:p>
          <a:p>
            <a:pPr algn="l"/>
            <a:r>
              <a:rPr lang="en-US" sz="1050" b="0" i="1" dirty="0">
                <a:solidFill>
                  <a:srgbClr val="666666"/>
                </a:solidFill>
                <a:effectLst/>
                <a:latin typeface="UCSMercury"/>
              </a:rPr>
              <a:t>AP Photo/Ross D. Franklin</a:t>
            </a:r>
          </a:p>
          <a:p>
            <a:endParaRPr lang="en-US" sz="1050" dirty="0"/>
          </a:p>
        </p:txBody>
      </p:sp>
    </p:spTree>
    <p:extLst>
      <p:ext uri="{BB962C8B-B14F-4D97-AF65-F5344CB8AC3E}">
        <p14:creationId xmlns:p14="http://schemas.microsoft.com/office/powerpoint/2010/main" val="2882379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83138-33B5-43D7-9EF7-F48E137ABEAE}"/>
              </a:ext>
            </a:extLst>
          </p:cNvPr>
          <p:cNvSpPr>
            <a:spLocks noGrp="1"/>
          </p:cNvSpPr>
          <p:nvPr>
            <p:ph type="title"/>
          </p:nvPr>
        </p:nvSpPr>
        <p:spPr>
          <a:xfrm>
            <a:off x="839788" y="457200"/>
            <a:ext cx="3932237" cy="997527"/>
          </a:xfrm>
        </p:spPr>
        <p:txBody>
          <a:bodyPr/>
          <a:lstStyle/>
          <a:p>
            <a:r>
              <a:rPr lang="en-US" dirty="0"/>
              <a:t>Industry vs. Residents</a:t>
            </a:r>
          </a:p>
        </p:txBody>
      </p:sp>
      <p:sp>
        <p:nvSpPr>
          <p:cNvPr id="4" name="Text Placeholder 3">
            <a:extLst>
              <a:ext uri="{FF2B5EF4-FFF2-40B4-BE49-F238E27FC236}">
                <a16:creationId xmlns:a16="http://schemas.microsoft.com/office/drawing/2014/main" id="{1346376D-6201-4F8F-8381-B86DB267D7B7}"/>
              </a:ext>
            </a:extLst>
          </p:cNvPr>
          <p:cNvSpPr>
            <a:spLocks noGrp="1"/>
          </p:cNvSpPr>
          <p:nvPr>
            <p:ph type="body" sz="half" idx="2"/>
          </p:nvPr>
        </p:nvSpPr>
        <p:spPr>
          <a:xfrm>
            <a:off x="839788" y="1454727"/>
            <a:ext cx="3932237" cy="4414261"/>
          </a:xfrm>
        </p:spPr>
        <p:txBody>
          <a:bodyPr>
            <a:normAutofit fontScale="92500" lnSpcReduction="10000"/>
          </a:bodyPr>
          <a:lstStyle/>
          <a:p>
            <a:r>
              <a:rPr lang="en-US" sz="1100" b="1" dirty="0"/>
              <a:t>Transportation</a:t>
            </a:r>
            <a:r>
              <a:rPr lang="en-US" sz="1100" dirty="0"/>
              <a:t> (29 percent of 2019 greenhouse gas emissions) – The transportation sector generates the largest share of greenhouse gas emissions. Greenhouse gas emissions from transportation primarily come from burning fossil fuel for our cars, trucks, ships, trains, and planes. Over 90 percent of the fuel used for transportation is petroleum based, which includes primarily gasoline and diesel.2</a:t>
            </a:r>
          </a:p>
          <a:p>
            <a:r>
              <a:rPr lang="en-US" sz="1100" b="1" dirty="0"/>
              <a:t>Electricity production </a:t>
            </a:r>
            <a:r>
              <a:rPr lang="en-US" sz="1100" dirty="0"/>
              <a:t>(25 percent of 2019 greenhouse gas emissions) – Electricity production generates the second largest share of greenhouse gas emissions. Approximately 62 percent of our electricity comes from burning fossil fuels, mostly coal and natural gas.3</a:t>
            </a:r>
          </a:p>
          <a:p>
            <a:r>
              <a:rPr lang="en-US" sz="1100" b="1" dirty="0"/>
              <a:t>Industry </a:t>
            </a:r>
            <a:r>
              <a:rPr lang="en-US" sz="1100" dirty="0"/>
              <a:t>(23 percent of 2019 greenhouse gas emissions) – Greenhouse gas emissions from industry primarily come from burning fossil fuels for energy, as well as greenhouse gas emissions from certain chemical reactions necessary to produce goods from raw materials.</a:t>
            </a:r>
          </a:p>
          <a:p>
            <a:r>
              <a:rPr lang="en-US" sz="1100" b="1" dirty="0"/>
              <a:t>Commercial and Residential </a:t>
            </a:r>
            <a:r>
              <a:rPr lang="en-US" sz="1100" dirty="0"/>
              <a:t>(13 percent of 2019 greenhouse gas emissions) – Greenhouse gas emissions from businesses and homes arise primarily from fossil fuels burned for heat, the use of certain products that contain greenhouse gases, and the handling of waste.</a:t>
            </a:r>
          </a:p>
          <a:p>
            <a:r>
              <a:rPr lang="en-US" sz="1100" b="1" dirty="0"/>
              <a:t>Agriculture </a:t>
            </a:r>
            <a:r>
              <a:rPr lang="en-US" sz="1100" dirty="0"/>
              <a:t>(10 percent of 2019 greenhouse gas emissions) – Greenhouse gas emissions from agriculture come from livestock such as cows, agricultural soils, and rice production.</a:t>
            </a:r>
          </a:p>
          <a:p>
            <a:r>
              <a:rPr lang="en-US" sz="1100" b="1" dirty="0"/>
              <a:t>Land Use and Forestry </a:t>
            </a:r>
            <a:r>
              <a:rPr lang="en-US" sz="1100" dirty="0"/>
              <a:t>(12 percent of 2019 greenhouse gas emissions) – Land areas can act as a sink (absorbing CO2 from the atmosphere) or a source of greenhouse gas emissions. In the United States, since 1990, managed forests and other lands are a net sink, i.e., they have absorbed more CO2 from the atmosphere than they emit.</a:t>
            </a:r>
          </a:p>
          <a:p>
            <a:r>
              <a:rPr lang="en-US" sz="1100" dirty="0"/>
              <a:t>Source: https://www.epa.gov/ghgemissions/sources-greenhouse-gas-emissions</a:t>
            </a:r>
          </a:p>
        </p:txBody>
      </p:sp>
      <p:graphicFrame>
        <p:nvGraphicFramePr>
          <p:cNvPr id="5" name="Content Placeholder 4">
            <a:extLst>
              <a:ext uri="{FF2B5EF4-FFF2-40B4-BE49-F238E27FC236}">
                <a16:creationId xmlns:a16="http://schemas.microsoft.com/office/drawing/2014/main" id="{4DCFC3A6-E47D-4021-89EC-FA9FFC94017C}"/>
              </a:ext>
            </a:extLst>
          </p:cNvPr>
          <p:cNvGraphicFramePr>
            <a:graphicFrameLocks noGrp="1"/>
          </p:cNvGraphicFramePr>
          <p:nvPr>
            <p:ph idx="1"/>
          </p:nvPr>
        </p:nvGraphicFramePr>
        <p:xfrm>
          <a:off x="5183188" y="987425"/>
          <a:ext cx="6172200" cy="487362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2A4B41DD-5AA8-4E85-B795-25FDFE95BD92}"/>
              </a:ext>
            </a:extLst>
          </p:cNvPr>
          <p:cNvSpPr txBox="1"/>
          <p:nvPr/>
        </p:nvSpPr>
        <p:spPr>
          <a:xfrm>
            <a:off x="7331825" y="5868988"/>
            <a:ext cx="2476960" cy="261610"/>
          </a:xfrm>
          <a:prstGeom prst="rect">
            <a:avLst/>
          </a:prstGeom>
          <a:noFill/>
        </p:spPr>
        <p:txBody>
          <a:bodyPr wrap="none" rtlCol="0">
            <a:spAutoFit/>
          </a:bodyPr>
          <a:lstStyle/>
          <a:p>
            <a:pPr algn="ctr"/>
            <a:r>
              <a:rPr lang="en-US" sz="1100" dirty="0"/>
              <a:t>Million metric tons of CO2 or equivalent</a:t>
            </a:r>
          </a:p>
        </p:txBody>
      </p:sp>
    </p:spTree>
    <p:extLst>
      <p:ext uri="{BB962C8B-B14F-4D97-AF65-F5344CB8AC3E}">
        <p14:creationId xmlns:p14="http://schemas.microsoft.com/office/powerpoint/2010/main" val="943267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C7B0C4-92FC-4BB6-9885-AABDA79037A0}"/>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Global Greenhouse Gas Emissions</a:t>
            </a:r>
          </a:p>
        </p:txBody>
      </p:sp>
      <p:cxnSp>
        <p:nvCxnSpPr>
          <p:cNvPr id="13" name="Straight Connector 1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Content Placeholder 5">
            <a:extLst>
              <a:ext uri="{FF2B5EF4-FFF2-40B4-BE49-F238E27FC236}">
                <a16:creationId xmlns:a16="http://schemas.microsoft.com/office/drawing/2014/main" id="{8C9D3028-CA1B-44F9-B2D3-92252C95179E}"/>
              </a:ext>
            </a:extLst>
          </p:cNvPr>
          <p:cNvPicPr>
            <a:picLocks noGrp="1" noChangeAspect="1"/>
          </p:cNvPicPr>
          <p:nvPr>
            <p:ph sz="half" idx="2"/>
          </p:nvPr>
        </p:nvPicPr>
        <p:blipFill>
          <a:blip r:embed="rId2"/>
          <a:stretch>
            <a:fillRect/>
          </a:stretch>
        </p:blipFill>
        <p:spPr>
          <a:xfrm>
            <a:off x="933123" y="2426818"/>
            <a:ext cx="4252804" cy="3997637"/>
          </a:xfrm>
          <a:prstGeom prst="rect">
            <a:avLst/>
          </a:prstGeom>
        </p:spPr>
      </p:pic>
      <p:cxnSp>
        <p:nvCxnSpPr>
          <p:cNvPr id="15" name="Straight Connector 1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7E092AB6-444D-4A42-AFCC-7656E4A21765}"/>
              </a:ext>
            </a:extLst>
          </p:cNvPr>
          <p:cNvPicPr>
            <a:picLocks noGrp="1" noChangeAspect="1"/>
          </p:cNvPicPr>
          <p:nvPr>
            <p:ph sz="half" idx="1"/>
          </p:nvPr>
        </p:nvPicPr>
        <p:blipFill>
          <a:blip r:embed="rId3"/>
          <a:stretch>
            <a:fillRect/>
          </a:stretch>
        </p:blipFill>
        <p:spPr>
          <a:xfrm>
            <a:off x="6560198" y="2426818"/>
            <a:ext cx="5225667" cy="3997637"/>
          </a:xfrm>
          <a:prstGeom prst="rect">
            <a:avLst/>
          </a:prstGeom>
        </p:spPr>
      </p:pic>
    </p:spTree>
    <p:extLst>
      <p:ext uri="{BB962C8B-B14F-4D97-AF65-F5344CB8AC3E}">
        <p14:creationId xmlns:p14="http://schemas.microsoft.com/office/powerpoint/2010/main" val="798610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FF616450-8D83-4C2D-8709-C77C4808AF79}"/>
              </a:ext>
            </a:extLst>
          </p:cNvPr>
          <p:cNvSpPr txBox="1"/>
          <p:nvPr/>
        </p:nvSpPr>
        <p:spPr>
          <a:xfrm>
            <a:off x="833002" y="448253"/>
            <a:ext cx="10520702"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i="1" kern="1200">
                <a:solidFill>
                  <a:schemeClr val="tx1"/>
                </a:solidFill>
                <a:latin typeface="+mj-lt"/>
                <a:ea typeface="+mj-ea"/>
                <a:cs typeface="+mj-cs"/>
              </a:rPr>
              <a:t>I’m just one human, against multiple Goliaths of industry. Why try?</a:t>
            </a:r>
          </a:p>
        </p:txBody>
      </p:sp>
      <p:sp>
        <p:nvSpPr>
          <p:cNvPr id="3" name="TextBox 2">
            <a:extLst>
              <a:ext uri="{FF2B5EF4-FFF2-40B4-BE49-F238E27FC236}">
                <a16:creationId xmlns:a16="http://schemas.microsoft.com/office/drawing/2014/main" id="{C4CF156D-5862-4CF6-ADD5-A44230C8EC81}"/>
              </a:ext>
            </a:extLst>
          </p:cNvPr>
          <p:cNvSpPr txBox="1"/>
          <p:nvPr/>
        </p:nvSpPr>
        <p:spPr>
          <a:xfrm>
            <a:off x="838200" y="2191807"/>
            <a:ext cx="4936067" cy="3985155"/>
          </a:xfrm>
          <a:prstGeom prst="rect">
            <a:avLst/>
          </a:prstGeom>
        </p:spPr>
        <p:style>
          <a:lnRef idx="0">
            <a:scrgbClr r="0" g="0" b="0"/>
          </a:lnRef>
          <a:fillRef idx="0">
            <a:scrgbClr r="0" g="0" b="0"/>
          </a:fillRef>
          <a:effectRef idx="0">
            <a:scrgbClr r="0" g="0" b="0"/>
          </a:effectRef>
          <a:fontRef idx="minor">
            <a:schemeClr val="lt1"/>
          </a:fontRef>
        </p:style>
        <p:txBody>
          <a:bodyPr vert="horz" lIns="91440" tIns="45720" rIns="91440" bIns="45720" rtlCol="0">
            <a:normAutofit/>
          </a:bodyPr>
          <a:lstStyle/>
          <a:p>
            <a:pPr marL="457200" marR="0" indent="-228600">
              <a:lnSpc>
                <a:spcPct val="90000"/>
              </a:lnSpc>
              <a:spcBef>
                <a:spcPts val="0"/>
              </a:spcBef>
              <a:spcAft>
                <a:spcPts val="600"/>
              </a:spcAft>
              <a:buFont typeface="Arial" panose="020B0604020202020204" pitchFamily="34" charset="0"/>
              <a:buChar char="•"/>
            </a:pPr>
            <a:r>
              <a:rPr lang="en-US" sz="1400" i="1">
                <a:solidFill>
                  <a:schemeClr val="tx1"/>
                </a:solidFill>
                <a:effectLst/>
              </a:rPr>
              <a:t>Often when I think about climate change and what we might do to mitigate it I become forlorn with the hopelessness of it all. It seems so important and yet so insoluble.</a:t>
            </a:r>
            <a:endParaRPr lang="en-US" sz="1400">
              <a:solidFill>
                <a:schemeClr val="tx1"/>
              </a:solidFill>
              <a:effectLst/>
            </a:endParaRPr>
          </a:p>
          <a:p>
            <a:pPr marL="457200" marR="0" indent="-228600">
              <a:lnSpc>
                <a:spcPct val="90000"/>
              </a:lnSpc>
              <a:spcBef>
                <a:spcPts val="0"/>
              </a:spcBef>
              <a:spcAft>
                <a:spcPts val="600"/>
              </a:spcAft>
              <a:buFont typeface="Arial" panose="020B0604020202020204" pitchFamily="34" charset="0"/>
              <a:buChar char="•"/>
            </a:pPr>
            <a:r>
              <a:rPr lang="en-US" sz="1400" i="1">
                <a:solidFill>
                  <a:schemeClr val="tx1"/>
                </a:solidFill>
                <a:effectLst/>
              </a:rPr>
              <a:t>Emitting large amounts of CO2 gives us an incredible lifestyle. When we emit there is no immediate feedback mechanism — no way for us to directly feel the cost of our emissions. What’s more, the cost is mostly born by other people. The big, immediate benefits and the lack of direct negative feedback make it hard to persuade ourselves, or our governments, to curb emissions. So hard in fact that I think it is tempting to give it up as a bad job and to get on with our lives. We feel like there is no chance our governments and industries will make the changes needed to meet the Paris Agreement’s aim of limiting global warming to ‘well below 2°C above pre-industrial levels’ — and so we give up.</a:t>
            </a:r>
            <a:endParaRPr lang="en-US" sz="1400" i="1">
              <a:solidFill>
                <a:schemeClr val="tx1"/>
              </a:solidFill>
            </a:endParaRPr>
          </a:p>
          <a:p>
            <a:pPr marL="457200" marR="0" indent="-228600">
              <a:lnSpc>
                <a:spcPct val="90000"/>
              </a:lnSpc>
              <a:spcBef>
                <a:spcPts val="0"/>
              </a:spcBef>
              <a:spcAft>
                <a:spcPts val="600"/>
              </a:spcAft>
              <a:buFont typeface="Arial" panose="020B0604020202020204" pitchFamily="34" charset="0"/>
              <a:buChar char="•"/>
            </a:pPr>
            <a:r>
              <a:rPr lang="en-US" sz="1400" i="1">
                <a:solidFill>
                  <a:schemeClr val="tx1"/>
                </a:solidFill>
                <a:effectLst/>
              </a:rPr>
              <a:t>Source: Stephanie Willis – </a:t>
            </a:r>
            <a:r>
              <a:rPr lang="en-US" sz="1400" i="1">
                <a:solidFill>
                  <a:schemeClr val="tx1"/>
                </a:solidFill>
              </a:rPr>
              <a:t>Concerning Climate – Towards Data Science</a:t>
            </a:r>
            <a:endParaRPr lang="en-US" sz="1400" i="1">
              <a:solidFill>
                <a:schemeClr val="tx1"/>
              </a:solidFill>
              <a:effectLst/>
            </a:endParaRPr>
          </a:p>
        </p:txBody>
      </p:sp>
      <p:pic>
        <p:nvPicPr>
          <p:cNvPr id="6" name="Picture 5" descr="A picture containing water, outdoor, polar, mammal&#10;&#10;Description automatically generated">
            <a:extLst>
              <a:ext uri="{FF2B5EF4-FFF2-40B4-BE49-F238E27FC236}">
                <a16:creationId xmlns:a16="http://schemas.microsoft.com/office/drawing/2014/main" id="{4A8AC73D-182C-43BB-B560-4B43F5061E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7734" y="2950392"/>
            <a:ext cx="5257800" cy="2628900"/>
          </a:xfrm>
          <a:prstGeom prst="rect">
            <a:avLst/>
          </a:prstGeom>
        </p:spPr>
      </p:pic>
      <p:sp>
        <p:nvSpPr>
          <p:cNvPr id="4" name="TextBox 3">
            <a:extLst>
              <a:ext uri="{FF2B5EF4-FFF2-40B4-BE49-F238E27FC236}">
                <a16:creationId xmlns:a16="http://schemas.microsoft.com/office/drawing/2014/main" id="{1430CD32-8A2A-4F53-9F31-A5CECAE8E379}"/>
              </a:ext>
            </a:extLst>
          </p:cNvPr>
          <p:cNvSpPr txBox="1"/>
          <p:nvPr/>
        </p:nvSpPr>
        <p:spPr>
          <a:xfrm>
            <a:off x="6417734" y="1620982"/>
            <a:ext cx="5257800" cy="64633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spcAft>
                <a:spcPts val="600"/>
              </a:spcAft>
            </a:pPr>
            <a:r>
              <a:rPr lang="en-US" b="0" i="0" dirty="0">
                <a:solidFill>
                  <a:srgbClr val="292929"/>
                </a:solidFill>
                <a:effectLst/>
                <a:latin typeface="charter"/>
              </a:rPr>
              <a:t>But we shouldn’t. Because 2°C is better than 3°C and 3°C is better than 4°C.</a:t>
            </a:r>
            <a:endParaRPr lang="en-US" dirty="0"/>
          </a:p>
        </p:txBody>
      </p:sp>
    </p:spTree>
    <p:extLst>
      <p:ext uri="{BB962C8B-B14F-4D97-AF65-F5344CB8AC3E}">
        <p14:creationId xmlns:p14="http://schemas.microsoft.com/office/powerpoint/2010/main" val="1804978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529E97A-97C3-40EA-8A04-5C02398D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673E815-61E2-4F80-A281-395E769C89D9}"/>
              </a:ext>
            </a:extLst>
          </p:cNvPr>
          <p:cNvSpPr>
            <a:spLocks noGrp="1"/>
          </p:cNvSpPr>
          <p:nvPr>
            <p:ph type="title"/>
          </p:nvPr>
        </p:nvSpPr>
        <p:spPr>
          <a:xfrm>
            <a:off x="630936" y="630936"/>
            <a:ext cx="3599688" cy="1463040"/>
          </a:xfrm>
        </p:spPr>
        <p:txBody>
          <a:bodyPr anchor="ctr">
            <a:normAutofit/>
          </a:bodyPr>
          <a:lstStyle/>
          <a:p>
            <a:r>
              <a:rPr lang="en-US" sz="3000">
                <a:solidFill>
                  <a:srgbClr val="FFFFFF"/>
                </a:solidFill>
              </a:rPr>
              <a:t>Because I’m not an average citizen. I’m a Data Scientist…</a:t>
            </a:r>
          </a:p>
        </p:txBody>
      </p:sp>
      <p:sp>
        <p:nvSpPr>
          <p:cNvPr id="14" name="sketch line">
            <a:extLst>
              <a:ext uri="{FF2B5EF4-FFF2-40B4-BE49-F238E27FC236}">
                <a16:creationId xmlns:a16="http://schemas.microsoft.com/office/drawing/2014/main" id="{59FA8C2E-A5A7-4490-927A-7CD58343ED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353312"/>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C46F653-A287-4092-9D36-D80DCE113E49}"/>
              </a:ext>
            </a:extLst>
          </p:cNvPr>
          <p:cNvSpPr>
            <a:spLocks noGrp="1"/>
          </p:cNvSpPr>
          <p:nvPr>
            <p:ph idx="1"/>
          </p:nvPr>
        </p:nvSpPr>
        <p:spPr>
          <a:xfrm>
            <a:off x="4474462" y="630936"/>
            <a:ext cx="7074409" cy="1463040"/>
          </a:xfrm>
        </p:spPr>
        <p:txBody>
          <a:bodyPr anchor="ctr">
            <a:normAutofit/>
          </a:bodyPr>
          <a:lstStyle/>
          <a:p>
            <a:r>
              <a:rPr lang="en-US" sz="2200">
                <a:solidFill>
                  <a:srgbClr val="FFFFFF"/>
                </a:solidFill>
                <a:hlinkClick r:id="rId2"/>
              </a:rPr>
              <a:t>Tackling Climate Change with Machine Learning</a:t>
            </a:r>
            <a:endParaRPr lang="en-US" sz="2200">
              <a:solidFill>
                <a:srgbClr val="FFFFFF"/>
              </a:solidFill>
            </a:endParaRPr>
          </a:p>
          <a:p>
            <a:r>
              <a:rPr lang="en-US" sz="2200" i="0">
                <a:solidFill>
                  <a:srgbClr val="FFFFFF"/>
                </a:solidFill>
                <a:effectLst/>
                <a:latin typeface="Calibri" panose="020F0502020204030204" pitchFamily="34" charset="0"/>
                <a:cs typeface="Calibri" panose="020F0502020204030204" pitchFamily="34" charset="0"/>
                <a:hlinkClick r:id="rId3"/>
              </a:rPr>
              <a:t>Fighting the Climate Crisis: 6 Future Game-Changers Made Possible by Deep Learning</a:t>
            </a:r>
            <a:endParaRPr lang="en-US" sz="2200" i="0">
              <a:solidFill>
                <a:srgbClr val="FFFFFF"/>
              </a:solidFill>
              <a:effectLst/>
              <a:latin typeface="Calibri" panose="020F0502020204030204" pitchFamily="34" charset="0"/>
              <a:cs typeface="Calibri" panose="020F0502020204030204" pitchFamily="34" charset="0"/>
            </a:endParaRPr>
          </a:p>
          <a:p>
            <a:pPr marL="0" indent="0">
              <a:buNone/>
            </a:pPr>
            <a:endParaRPr lang="en-US" sz="2200">
              <a:solidFill>
                <a:srgbClr val="FFFFFF"/>
              </a:solidFill>
            </a:endParaRPr>
          </a:p>
        </p:txBody>
      </p:sp>
      <p:pic>
        <p:nvPicPr>
          <p:cNvPr id="5" name="Picture 4" descr="Text&#10;&#10;Description automatically generated">
            <a:hlinkClick r:id="rId4"/>
            <a:extLst>
              <a:ext uri="{FF2B5EF4-FFF2-40B4-BE49-F238E27FC236}">
                <a16:creationId xmlns:a16="http://schemas.microsoft.com/office/drawing/2014/main" id="{9D122ACF-6404-409F-A95E-409DD849AE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936" y="3246302"/>
            <a:ext cx="10917936" cy="2729484"/>
          </a:xfrm>
          <a:prstGeom prst="rect">
            <a:avLst/>
          </a:prstGeom>
        </p:spPr>
      </p:pic>
    </p:spTree>
    <p:extLst>
      <p:ext uri="{BB962C8B-B14F-4D97-AF65-F5344CB8AC3E}">
        <p14:creationId xmlns:p14="http://schemas.microsoft.com/office/powerpoint/2010/main" val="2993766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FABB624F-BF77-4AE1-B71D-2D681D473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A picture containing outdoor, person, grass, ground&#10;&#10;Description automatically generated">
            <a:extLst>
              <a:ext uri="{FF2B5EF4-FFF2-40B4-BE49-F238E27FC236}">
                <a16:creationId xmlns:a16="http://schemas.microsoft.com/office/drawing/2014/main" id="{6A16CD32-E586-4D45-9BEF-3190C8EA99BC}"/>
              </a:ext>
            </a:extLst>
          </p:cNvPr>
          <p:cNvPicPr>
            <a:picLocks noChangeAspect="1"/>
          </p:cNvPicPr>
          <p:nvPr/>
        </p:nvPicPr>
        <p:blipFill rotWithShape="1">
          <a:blip r:embed="rId2">
            <a:extLst>
              <a:ext uri="{28A0092B-C50C-407E-A947-70E740481C1C}">
                <a14:useLocalDpi xmlns:a14="http://schemas.microsoft.com/office/drawing/2010/main" val="0"/>
              </a:ext>
            </a:extLst>
          </a:blip>
          <a:srcRect t="4875" r="1" b="37201"/>
          <a:stretch/>
        </p:blipFill>
        <p:spPr>
          <a:xfrm>
            <a:off x="-1" y="10"/>
            <a:ext cx="7370057" cy="6857990"/>
          </a:xfrm>
          <a:prstGeom prst="rect">
            <a:avLst/>
          </a:prstGeom>
        </p:spPr>
      </p:pic>
      <p:pic>
        <p:nvPicPr>
          <p:cNvPr id="8" name="Picture 7" descr="Diagram&#10;&#10;Description automatically generated">
            <a:extLst>
              <a:ext uri="{FF2B5EF4-FFF2-40B4-BE49-F238E27FC236}">
                <a16:creationId xmlns:a16="http://schemas.microsoft.com/office/drawing/2014/main" id="{ED4751B2-4231-415F-B462-394180BD9ECC}"/>
              </a:ext>
            </a:extLst>
          </p:cNvPr>
          <p:cNvPicPr>
            <a:picLocks noChangeAspect="1"/>
          </p:cNvPicPr>
          <p:nvPr/>
        </p:nvPicPr>
        <p:blipFill rotWithShape="1">
          <a:blip r:embed="rId3"/>
          <a:srcRect t="16844" r="-3" b="11295"/>
          <a:stretch/>
        </p:blipFill>
        <p:spPr>
          <a:xfrm>
            <a:off x="7534656" y="1"/>
            <a:ext cx="4657344" cy="3346704"/>
          </a:xfrm>
          <a:prstGeom prst="rect">
            <a:avLst/>
          </a:prstGeom>
        </p:spPr>
      </p:pic>
      <p:pic>
        <p:nvPicPr>
          <p:cNvPr id="5" name="Picture 4" descr="A picture containing outdoor, person, ground, little&#10;&#10;Description automatically generated">
            <a:extLst>
              <a:ext uri="{FF2B5EF4-FFF2-40B4-BE49-F238E27FC236}">
                <a16:creationId xmlns:a16="http://schemas.microsoft.com/office/drawing/2014/main" id="{6326A966-9E7C-4B82-A83E-A58E3552D270}"/>
              </a:ext>
            </a:extLst>
          </p:cNvPr>
          <p:cNvPicPr>
            <a:picLocks noChangeAspect="1"/>
          </p:cNvPicPr>
          <p:nvPr/>
        </p:nvPicPr>
        <p:blipFill rotWithShape="1">
          <a:blip r:embed="rId4">
            <a:extLst>
              <a:ext uri="{28A0092B-C50C-407E-A947-70E740481C1C}">
                <a14:useLocalDpi xmlns:a14="http://schemas.microsoft.com/office/drawing/2010/main" val="0"/>
              </a:ext>
            </a:extLst>
          </a:blip>
          <a:srcRect r="-3" b="2891"/>
          <a:stretch/>
        </p:blipFill>
        <p:spPr>
          <a:xfrm>
            <a:off x="7534654" y="3511296"/>
            <a:ext cx="4657346" cy="3346704"/>
          </a:xfrm>
          <a:prstGeom prst="rect">
            <a:avLst/>
          </a:prstGeom>
        </p:spPr>
      </p:pic>
    </p:spTree>
    <p:extLst>
      <p:ext uri="{BB962C8B-B14F-4D97-AF65-F5344CB8AC3E}">
        <p14:creationId xmlns:p14="http://schemas.microsoft.com/office/powerpoint/2010/main" val="3673313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icture containing text, building, factory, clouds&#10;&#10;Description automatically generated">
            <a:extLst>
              <a:ext uri="{FF2B5EF4-FFF2-40B4-BE49-F238E27FC236}">
                <a16:creationId xmlns:a16="http://schemas.microsoft.com/office/drawing/2014/main" id="{832C869F-BA20-4A46-A4C6-9471F25DE3F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236" t="9091" r="28959" b="-1"/>
          <a:stretch/>
        </p:blipFill>
        <p:spPr>
          <a:xfrm>
            <a:off x="3522468" y="10"/>
            <a:ext cx="8669532" cy="6857990"/>
          </a:xfrm>
          <a:prstGeom prst="rect">
            <a:avLst/>
          </a:prstGeom>
        </p:spPr>
      </p:pic>
      <p:sp>
        <p:nvSpPr>
          <p:cNvPr id="13" name="Rectangle 12">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D13D5B2-4494-48FE-8C55-86BCE20E7F49}"/>
              </a:ext>
            </a:extLst>
          </p:cNvPr>
          <p:cNvSpPr>
            <a:spLocks noGrp="1"/>
          </p:cNvSpPr>
          <p:nvPr>
            <p:ph type="title"/>
          </p:nvPr>
        </p:nvSpPr>
        <p:spPr>
          <a:xfrm>
            <a:off x="371094" y="1161288"/>
            <a:ext cx="3438144" cy="1124712"/>
          </a:xfrm>
        </p:spPr>
        <p:txBody>
          <a:bodyPr vert="horz" lIns="91440" tIns="45720" rIns="91440" bIns="45720" rtlCol="0" anchor="b">
            <a:normAutofit/>
          </a:bodyPr>
          <a:lstStyle/>
          <a:p>
            <a:r>
              <a:rPr lang="en-US" sz="2800" i="1"/>
              <a:t>Last words (and not mine…)</a:t>
            </a: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45FC9792-F97D-4A1F-91B3-4405F6E8E520}"/>
              </a:ext>
            </a:extLst>
          </p:cNvPr>
          <p:cNvSpPr>
            <a:spLocks noGrp="1"/>
          </p:cNvSpPr>
          <p:nvPr>
            <p:ph type="body" sz="half" idx="2"/>
          </p:nvPr>
        </p:nvSpPr>
        <p:spPr>
          <a:xfrm>
            <a:off x="371094" y="2718054"/>
            <a:ext cx="3438906" cy="3207258"/>
          </a:xfrm>
        </p:spPr>
        <p:txBody>
          <a:bodyPr vert="horz" lIns="91440" tIns="45720" rIns="91440" bIns="45720" rtlCol="0" anchor="t">
            <a:normAutofit/>
          </a:bodyPr>
          <a:lstStyle/>
          <a:p>
            <a:pPr indent="-228600">
              <a:buFont typeface="Arial" panose="020B0604020202020204" pitchFamily="34" charset="0"/>
              <a:buChar char="•"/>
            </a:pPr>
            <a:r>
              <a:rPr lang="en-US" sz="1700"/>
              <a:t>“Is it political if I tell you that if we burn coal, you’re going to warm the atmosphere? Or is that a statement of fact that you’ve made political? It’s a scientific statement. The fact that there are elements of society that have made it political, that’s a whole other thing.” </a:t>
            </a:r>
          </a:p>
          <a:p>
            <a:pPr indent="-228600">
              <a:buFont typeface="Arial" panose="020B0604020202020204" pitchFamily="34" charset="0"/>
              <a:buChar char="•"/>
            </a:pPr>
            <a:r>
              <a:rPr lang="en-US" sz="1700" i="1"/>
              <a:t>Neil Degrasse Tyson</a:t>
            </a:r>
          </a:p>
        </p:txBody>
      </p:sp>
    </p:spTree>
    <p:extLst>
      <p:ext uri="{BB962C8B-B14F-4D97-AF65-F5344CB8AC3E}">
        <p14:creationId xmlns:p14="http://schemas.microsoft.com/office/powerpoint/2010/main" val="8867789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68</TotalTime>
  <Words>916</Words>
  <Application>Microsoft Office PowerPoint</Application>
  <PresentationFormat>Widescreen</PresentationFormat>
  <Paragraphs>39</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charter</vt:lpstr>
      <vt:lpstr>Times New Roman</vt:lpstr>
      <vt:lpstr>UCSMercury</vt:lpstr>
      <vt:lpstr>Office Theme</vt:lpstr>
      <vt:lpstr>Climate Change: Industry vs. the Citizen</vt:lpstr>
      <vt:lpstr>Confessions of a cranky old man…</vt:lpstr>
      <vt:lpstr>Hotter…</vt:lpstr>
      <vt:lpstr>Industry vs. Residents</vt:lpstr>
      <vt:lpstr>Global Greenhouse Gas Emissions</vt:lpstr>
      <vt:lpstr>PowerPoint Presentation</vt:lpstr>
      <vt:lpstr>Because I’m not an average citizen. I’m a Data Scientist…</vt:lpstr>
      <vt:lpstr>PowerPoint Presentation</vt:lpstr>
      <vt:lpstr>Last words (and not mine…)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Industry vs. the Citizen</dc:title>
  <dc:creator>David Kinney</dc:creator>
  <cp:lastModifiedBy>David Kinney</cp:lastModifiedBy>
  <cp:revision>13</cp:revision>
  <dcterms:created xsi:type="dcterms:W3CDTF">2021-05-09T23:02:43Z</dcterms:created>
  <dcterms:modified xsi:type="dcterms:W3CDTF">2021-05-10T00:11:10Z</dcterms:modified>
</cp:coreProperties>
</file>